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8" r:id="rId3"/>
    <p:sldId id="413" r:id="rId4"/>
    <p:sldId id="487" r:id="rId5"/>
    <p:sldId id="488" r:id="rId6"/>
    <p:sldId id="489" r:id="rId7"/>
    <p:sldId id="490" r:id="rId8"/>
    <p:sldId id="491" r:id="rId9"/>
    <p:sldId id="492" r:id="rId10"/>
    <p:sldId id="493" r:id="rId11"/>
    <p:sldId id="415" r:id="rId12"/>
    <p:sldId id="416" r:id="rId13"/>
    <p:sldId id="417" r:id="rId14"/>
    <p:sldId id="418" r:id="rId15"/>
    <p:sldId id="420" r:id="rId16"/>
    <p:sldId id="279" r:id="rId17"/>
    <p:sldId id="419" r:id="rId18"/>
    <p:sldId id="421" r:id="rId19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2C7"/>
    <a:srgbClr val="FFFF99"/>
    <a:srgbClr val="EAB5EB"/>
    <a:srgbClr val="A2D29A"/>
    <a:srgbClr val="F9B277"/>
    <a:srgbClr val="FF6D6D"/>
    <a:srgbClr val="64C14B"/>
    <a:srgbClr val="CCFF99"/>
    <a:srgbClr val="00D25F"/>
    <a:srgbClr val="F963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686" autoAdjust="0"/>
  </p:normalViewPr>
  <p:slideViewPr>
    <p:cSldViewPr>
      <p:cViewPr>
        <p:scale>
          <a:sx n="97" d="100"/>
          <a:sy n="97" d="100"/>
        </p:scale>
        <p:origin x="-1362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918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3271FAE0-051F-4452-9D5A-EDCB2CADDA7F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77D7AED0-E949-41A7-81D3-0553D2A014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375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DE4C7A7B-5E2B-4984-9B2D-F2C716F6EF31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2" tIns="47781" rIns="95562" bIns="47781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238BB79F-77F6-40A0-8847-73AE6E7E29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4879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BB79F-77F6-40A0-8847-73AE6E7E29A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904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BB79F-77F6-40A0-8847-73AE6E7E29A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904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BB79F-77F6-40A0-8847-73AE6E7E29A0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904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BB79F-77F6-40A0-8847-73AE6E7E29A0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904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- Le Pays Marennes Oléron (PMO) est dominé par les zones humides (40% du territoire). </a:t>
            </a:r>
          </a:p>
          <a:p>
            <a:r>
              <a:rPr lang="fr-FR" dirty="0"/>
              <a:t>- Les territoires artificialisés représentent 16% du PMO. Le taux d’artificialisation est particulièrement élevé sur la CC de l’île d’Oléron (22% en moyenne). Ce phénomène est toutefois caractéristique des communes du littoral.</a:t>
            </a:r>
          </a:p>
          <a:p>
            <a:r>
              <a:rPr lang="fr-FR" dirty="0"/>
              <a:t>- L’urbanisation représente 2/3 des territoires artificialisés du PMO. </a:t>
            </a:r>
          </a:p>
          <a:p>
            <a:pPr marL="171450" indent="-171450">
              <a:buFontTx/>
              <a:buChar char="-"/>
            </a:pPr>
            <a:r>
              <a:rPr lang="fr-FR" dirty="0"/>
              <a:t>La densité de l’habitat se situe entre 5 et 20 logements par hectare urbanisé, avec une moyenne de 14 sur le Pays de Marennes Oléron (15 en </a:t>
            </a:r>
            <a:r>
              <a:rPr lang="fr-FR" dirty="0" err="1"/>
              <a:t>Charentes-Maritime</a:t>
            </a:r>
            <a:r>
              <a:rPr lang="fr-FR" dirty="0"/>
              <a:t>, 12 en Nouvelle Aquitaine en moyenne).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BB79F-77F6-40A0-8847-73AE6E7E29A0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904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Symbol"/>
              <a:buChar char="Þ"/>
            </a:pPr>
            <a:r>
              <a:rPr lang="fr-FR" dirty="0"/>
              <a:t>Pour catégoriser ces constructions, définition de la tache</a:t>
            </a:r>
            <a:r>
              <a:rPr lang="fr-FR" baseline="0" dirty="0"/>
              <a:t> urbaine = </a:t>
            </a:r>
          </a:p>
          <a:p>
            <a:pPr marL="171450" indent="-171450">
              <a:buFontTx/>
              <a:buChar char="-"/>
            </a:pPr>
            <a:r>
              <a:rPr lang="fr-FR" dirty="0"/>
              <a:t>Environ 2/3 de l’artificialisation s’est effectuée en extension, c’est-à-dire en dehors de la tâche urbaine de 2006. </a:t>
            </a:r>
          </a:p>
          <a:p>
            <a:pPr marL="171450" indent="-171450">
              <a:buFontTx/>
              <a:buChar char="-"/>
            </a:pPr>
            <a:r>
              <a:rPr lang="fr-FR" dirty="0"/>
              <a:t>85% de l’artificialisation dédiée aux zones industrielles et commerciales s’est effectuée en extension </a:t>
            </a:r>
          </a:p>
          <a:p>
            <a:pPr marL="171450" indent="-171450">
              <a:buFontTx/>
              <a:buChar char="-"/>
            </a:pPr>
            <a:r>
              <a:rPr lang="fr-FR" dirty="0"/>
              <a:t>Le taux d’artificialisation annuel du PMO est de 0,29% entre 2006 et 2014. La comparaison des taux d’artificialisation entre 2006 et 2010 et 2010 et 2014 montre un ralentissement de l’artificialisation depuis 2010.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BB79F-77F6-40A0-8847-73AE6E7E29A0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904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BB79F-77F6-40A0-8847-73AE6E7E29A0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904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FR" dirty="0"/>
              <a:t>Les espaces artificialisés ont augmenté de 135 ha. 3/5 de cette artificialisation s’est effectuée sur la communauté de communes de l’île d’Oléron.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BB79F-77F6-40A0-8847-73AE6E7E29A0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1904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4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151" descr="N&amp;B_12x12cm_300dpi copie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0125" y="-9525"/>
            <a:ext cx="4333875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U:\Pmo\Amenagement\Observatoire\administration\Logos-Modèles\Logos\pano_couleur\Frise-Gris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638" y="6183313"/>
            <a:ext cx="91646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bjet 9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50920289"/>
              </p:ext>
            </p:extLst>
          </p:nvPr>
        </p:nvGraphicFramePr>
        <p:xfrm>
          <a:off x="8604250" y="115888"/>
          <a:ext cx="425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" name="Photo Editor Photo" r:id="rId5" imgW="5609524" imgH="11209524" progId="MSPhotoEd.3">
                  <p:embed/>
                </p:oleObj>
              </mc:Choice>
              <mc:Fallback>
                <p:oleObj name="Photo Editor Photo" r:id="rId5" imgW="5609524" imgH="11209524" progId="MSPhotoEd.3">
                  <p:embed/>
                  <p:pic>
                    <p:nvPicPr>
                      <p:cNvPr id="0" name="Obje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115888"/>
                        <a:ext cx="4254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699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740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8156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8613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712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176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4876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483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3786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:\Pmo\Amenagement\Observatoire\administration\Logos-Modèles\Logos\pano_couleur\Frise-Gris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638" y="6183313"/>
            <a:ext cx="91646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1"/>
          <p:cNvSpPr txBox="1">
            <a:spLocks noChangeArrowheads="1"/>
          </p:cNvSpPr>
          <p:nvPr userDrawn="1"/>
        </p:nvSpPr>
        <p:spPr bwMode="auto">
          <a:xfrm>
            <a:off x="7816850" y="6669088"/>
            <a:ext cx="13858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itchFamily="2" charset="2"/>
              <a:buChar char="ü"/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itchFamily="2" charset="2"/>
              <a:buChar char="ü"/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itchFamily="2" charset="2"/>
              <a:buChar char="ü"/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66"/>
              </a:buClr>
              <a:buFont typeface="Wingdings" pitchFamily="2" charset="2"/>
              <a:buChar char="ü"/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None/>
              <a:defRPr/>
            </a:pPr>
            <a:r>
              <a:rPr lang="fr-FR" altLang="fr-FR" sz="1000" dirty="0">
                <a:solidFill>
                  <a:schemeClr val="bg1"/>
                </a:solidFill>
              </a:rPr>
              <a:t>Portrait de territoire</a:t>
            </a:r>
          </a:p>
        </p:txBody>
      </p:sp>
      <p:pic>
        <p:nvPicPr>
          <p:cNvPr id="7" name="Picture 151" descr="N&amp;B_12x12cm_300dpi copie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0125" y="-9525"/>
            <a:ext cx="4333875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Rectangle 31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4135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3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50920289"/>
              </p:ext>
            </p:extLst>
          </p:nvPr>
        </p:nvGraphicFramePr>
        <p:xfrm>
          <a:off x="8604250" y="115888"/>
          <a:ext cx="425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8" name="Photo Editor Photo" r:id="rId5" imgW="5609524" imgH="11209524" progId="MSPhotoEd.3">
                  <p:embed/>
                </p:oleObj>
              </mc:Choice>
              <mc:Fallback>
                <p:oleObj name="Photo Editor Photo" r:id="rId5" imgW="5609524" imgH="11209524" progId="MSPhotoEd.3">
                  <p:embed/>
                  <p:pic>
                    <p:nvPicPr>
                      <p:cNvPr id="0" name="Obje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115888"/>
                        <a:ext cx="4254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8971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E91B0F-96F3-4F8B-A660-DA6162EC5D5F}" type="datetime1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prstClr val="black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/>
              <a:t>Comité Décisionnel n°1                                                       6 octobre 2011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DF6C19-5604-400D-9717-27D704B02922}" type="slidenum">
              <a:rPr lang="fr-FR" altLang="fr-F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472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179512" y="188640"/>
            <a:ext cx="50405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 rot="16200000">
            <a:off x="-3168549" y="3132040"/>
            <a:ext cx="6885386" cy="6213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fr-FR" sz="900" dirty="0">
              <a:solidFill>
                <a:schemeClr val="accent1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fr-FR" b="1" dirty="0">
                <a:solidFill>
                  <a:schemeClr val="bg1"/>
                </a:solidFill>
              </a:rPr>
              <a:t>CONTEXTE ACTUEL</a:t>
            </a:r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50920289"/>
              </p:ext>
            </p:extLst>
          </p:nvPr>
        </p:nvGraphicFramePr>
        <p:xfrm>
          <a:off x="8604250" y="115888"/>
          <a:ext cx="425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3" name="Photo Editor Photo" r:id="rId3" imgW="5609524" imgH="11209524" progId="MSPhotoEd.3">
                  <p:embed/>
                </p:oleObj>
              </mc:Choice>
              <mc:Fallback>
                <p:oleObj name="Photo Editor Photo" r:id="rId3" imgW="5609524" imgH="11209524" progId="MSPhotoEd.3">
                  <p:embed/>
                  <p:pic>
                    <p:nvPicPr>
                      <p:cNvPr id="0" name="Obje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115888"/>
                        <a:ext cx="4254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572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179512" y="188640"/>
            <a:ext cx="50405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 rot="16200000">
            <a:off x="-3168551" y="3132036"/>
            <a:ext cx="6885388" cy="621305"/>
          </a:xfrm>
          <a:prstGeom prst="rect">
            <a:avLst/>
          </a:prstGeom>
          <a:solidFill>
            <a:srgbClr val="F9B277"/>
          </a:solidFill>
          <a:ln>
            <a:noFill/>
          </a:ln>
          <a:effectLst/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fr-FR" sz="900" dirty="0">
              <a:solidFill>
                <a:schemeClr val="accent1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fr-FR" b="1" dirty="0">
                <a:solidFill>
                  <a:schemeClr val="bg1"/>
                </a:solidFill>
              </a:rPr>
              <a:t>OCCUPATION DU SOL</a:t>
            </a:r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109227900"/>
              </p:ext>
            </p:extLst>
          </p:nvPr>
        </p:nvGraphicFramePr>
        <p:xfrm>
          <a:off x="8604250" y="115888"/>
          <a:ext cx="425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8" name="Photo Editor Photo" r:id="rId3" imgW="5609524" imgH="11209524" progId="MSPhotoEd.3">
                  <p:embed/>
                </p:oleObj>
              </mc:Choice>
              <mc:Fallback>
                <p:oleObj name="Photo Editor Photo" r:id="rId3" imgW="5609524" imgH="112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115888"/>
                        <a:ext cx="4254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0017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 foncie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179512" y="188640"/>
            <a:ext cx="50405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 rot="16200000">
            <a:off x="-3168550" y="3132039"/>
            <a:ext cx="6885387" cy="621305"/>
          </a:xfrm>
          <a:prstGeom prst="rect">
            <a:avLst/>
          </a:prstGeom>
          <a:solidFill>
            <a:srgbClr val="FF6D6D"/>
          </a:solidFill>
          <a:ln>
            <a:noFill/>
          </a:ln>
          <a:effectLst/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fr-FR" sz="900" dirty="0">
              <a:solidFill>
                <a:schemeClr val="accent1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fr-FR" b="1" dirty="0">
                <a:solidFill>
                  <a:schemeClr val="bg1"/>
                </a:solidFill>
              </a:rPr>
              <a:t>ANALYSE</a:t>
            </a:r>
            <a:r>
              <a:rPr lang="fr-FR" b="1" baseline="0" dirty="0">
                <a:solidFill>
                  <a:schemeClr val="bg1"/>
                </a:solidFill>
              </a:rPr>
              <a:t> DE LA CONSOMMATION FONCIERE</a:t>
            </a:r>
            <a:endParaRPr lang="fr-FR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109227900"/>
              </p:ext>
            </p:extLst>
          </p:nvPr>
        </p:nvGraphicFramePr>
        <p:xfrm>
          <a:off x="8604250" y="115888"/>
          <a:ext cx="425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2" name="Photo Editor Photo" r:id="rId3" imgW="5609524" imgH="11209524" progId="MSPhotoEd.3">
                  <p:embed/>
                </p:oleObj>
              </mc:Choice>
              <mc:Fallback>
                <p:oleObj name="Photo Editor Photo" r:id="rId3" imgW="5609524" imgH="112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115888"/>
                        <a:ext cx="4254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0017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tentiel fonc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179512" y="188640"/>
            <a:ext cx="50405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 rot="16200000">
            <a:off x="-3168551" y="3132038"/>
            <a:ext cx="6885385" cy="621305"/>
          </a:xfrm>
          <a:prstGeom prst="rect">
            <a:avLst/>
          </a:prstGeom>
          <a:solidFill>
            <a:srgbClr val="A2D29A"/>
          </a:solidFill>
          <a:ln>
            <a:noFill/>
          </a:ln>
          <a:effectLst/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fr-FR" sz="900" dirty="0">
              <a:solidFill>
                <a:schemeClr val="accent1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fr-FR" b="1" dirty="0">
                <a:solidFill>
                  <a:schemeClr val="bg1"/>
                </a:solidFill>
              </a:rPr>
              <a:t>POTENTIEL FONCIER</a:t>
            </a:r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085094552"/>
              </p:ext>
            </p:extLst>
          </p:nvPr>
        </p:nvGraphicFramePr>
        <p:xfrm>
          <a:off x="8604250" y="115888"/>
          <a:ext cx="425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6" name="Photo Editor Photo" r:id="rId3" imgW="5609524" imgH="11209524" progId="MSPhotoEd.3">
                  <p:embed/>
                </p:oleObj>
              </mc:Choice>
              <mc:Fallback>
                <p:oleObj name="Photo Editor Photo" r:id="rId3" imgW="5609524" imgH="112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115888"/>
                        <a:ext cx="4254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449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obl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179512" y="188640"/>
            <a:ext cx="50405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 rot="16200000">
            <a:off x="-3168550" y="3132040"/>
            <a:ext cx="6885387" cy="62130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fr-FR" sz="900" dirty="0">
              <a:solidFill>
                <a:schemeClr val="accent1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fr-FR" b="1" dirty="0">
                <a:solidFill>
                  <a:schemeClr val="bg1"/>
                </a:solidFill>
              </a:rPr>
              <a:t>PHOTOS OBLIQUES</a:t>
            </a:r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151257513"/>
              </p:ext>
            </p:extLst>
          </p:nvPr>
        </p:nvGraphicFramePr>
        <p:xfrm>
          <a:off x="8604250" y="115888"/>
          <a:ext cx="425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0" name="Photo Editor Photo" r:id="rId3" imgW="5609524" imgH="11209524" progId="MSPhotoEd.3">
                  <p:embed/>
                </p:oleObj>
              </mc:Choice>
              <mc:Fallback>
                <p:oleObj name="Photo Editor Photo" r:id="rId3" imgW="5609524" imgH="112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115888"/>
                        <a:ext cx="4254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684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 / 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179512" y="188640"/>
            <a:ext cx="50405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 userDrawn="1"/>
        </p:nvSpPr>
        <p:spPr bwMode="auto">
          <a:xfrm rot="16200000">
            <a:off x="-3168552" y="3132038"/>
            <a:ext cx="6885389" cy="621305"/>
          </a:xfrm>
          <a:prstGeom prst="rect">
            <a:avLst/>
          </a:prstGeom>
          <a:solidFill>
            <a:srgbClr val="EAB5EB"/>
          </a:solidFill>
          <a:ln>
            <a:noFill/>
          </a:ln>
          <a:effectLst/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fr-FR" sz="900" dirty="0">
              <a:solidFill>
                <a:schemeClr val="accent1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fr-FR" b="1" dirty="0">
                <a:solidFill>
                  <a:schemeClr val="bg1"/>
                </a:solidFill>
              </a:rPr>
              <a:t>RESIDENCES</a:t>
            </a:r>
            <a:r>
              <a:rPr lang="fr-FR" b="1" baseline="0" dirty="0">
                <a:solidFill>
                  <a:schemeClr val="bg1"/>
                </a:solidFill>
              </a:rPr>
              <a:t> PRINCIPALES / SECONDAIRES</a:t>
            </a:r>
            <a:endParaRPr lang="fr-FR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902949813"/>
              </p:ext>
            </p:extLst>
          </p:nvPr>
        </p:nvGraphicFramePr>
        <p:xfrm>
          <a:off x="8604250" y="115888"/>
          <a:ext cx="425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4" name="Photo Editor Photo" r:id="rId3" imgW="5609524" imgH="11209524" progId="MSPhotoEd.3">
                  <p:embed/>
                </p:oleObj>
              </mc:Choice>
              <mc:Fallback>
                <p:oleObj name="Photo Editor Photo" r:id="rId3" imgW="5609524" imgH="112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115888"/>
                        <a:ext cx="4254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640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586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94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71B97-E128-4558-BA9E-D2949C1EDE77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CB0F4-6CCD-481D-A1BA-DA03A8039489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4" descr="U:\Pmo\Amenagement\Observatoire\administration\Logos-Modèles\Logos\pano_couleur\Frise-Gris.png"/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638" y="6183313"/>
            <a:ext cx="91646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1" descr="N&amp;B_12x12cm_300dpi copie"/>
          <p:cNvPicPr>
            <a:picLocks noChangeAspect="1" noChangeArrowheads="1"/>
          </p:cNvPicPr>
          <p:nvPr/>
        </p:nvPicPr>
        <p:blipFill>
          <a:blip r:embed="rId24" cstate="screen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0125" y="-9525"/>
            <a:ext cx="4333875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bjet 9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50920289"/>
              </p:ext>
            </p:extLst>
          </p:nvPr>
        </p:nvGraphicFramePr>
        <p:xfrm>
          <a:off x="8604250" y="115888"/>
          <a:ext cx="425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6" name="Photo Editor Photo" r:id="rId26" imgW="5609524" imgH="11209524" progId="MSPhotoEd.3">
                  <p:embed/>
                </p:oleObj>
              </mc:Choice>
              <mc:Fallback>
                <p:oleObj name="Photo Editor Photo" r:id="rId26" imgW="5609524" imgH="11209524" progId="MSPhotoEd.3">
                  <p:embed/>
                  <p:pic>
                    <p:nvPicPr>
                      <p:cNvPr id="0" name="Obje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115888"/>
                        <a:ext cx="4254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353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1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  <p:sldLayoutId id="214748366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tableau.com/profile/aurelien.chaumet#!/vizhome/OCSPMO-Analysedelaconsommationfonciere/Histoire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4"/>
          <p:cNvSpPr txBox="1">
            <a:spLocks noChangeArrowheads="1"/>
          </p:cNvSpPr>
          <p:nvPr/>
        </p:nvSpPr>
        <p:spPr bwMode="auto">
          <a:xfrm>
            <a:off x="395536" y="3860800"/>
            <a:ext cx="6840760" cy="207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306" tIns="52153" rIns="104306" bIns="52153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n"/>
              <a:defRPr sz="3200">
                <a:solidFill>
                  <a:schemeClr val="tx1"/>
                </a:solidFill>
                <a:latin typeface="Futura Lt BT" pitchFamily="32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n"/>
              <a:defRPr sz="2800" b="1">
                <a:solidFill>
                  <a:schemeClr val="tx1"/>
                </a:solidFill>
                <a:latin typeface="Futura Lt BT" pitchFamily="32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n"/>
              <a:defRPr sz="2400" b="1">
                <a:solidFill>
                  <a:schemeClr val="tx1"/>
                </a:solidFill>
                <a:latin typeface="Futura Lt BT" pitchFamily="32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0066"/>
              </a:buClr>
              <a:buFontTx/>
              <a:buNone/>
            </a:pPr>
            <a:r>
              <a:rPr lang="fr-FR" altLang="fr-FR" sz="2800" dirty="0" smtClean="0">
                <a:latin typeface="Calibri" pitchFamily="34" charset="0"/>
              </a:rPr>
              <a:t>Jeudi 23 janvier 2020</a:t>
            </a:r>
            <a:endParaRPr lang="fr-FR" altLang="fr-FR" sz="2800" dirty="0">
              <a:latin typeface="Calibri" pitchFamily="34" charset="0"/>
            </a:endParaRPr>
          </a:p>
          <a:p>
            <a:pPr algn="ctr" eaLnBrk="1" hangingPunct="1">
              <a:spcBef>
                <a:spcPct val="0"/>
              </a:spcBef>
              <a:buClr>
                <a:srgbClr val="000066"/>
              </a:buClr>
              <a:buFontTx/>
              <a:buNone/>
            </a:pPr>
            <a:endParaRPr lang="fr-FR" altLang="fr-FR" sz="2800" dirty="0">
              <a:latin typeface="Calibri" pitchFamily="34" charset="0"/>
            </a:endParaRPr>
          </a:p>
          <a:p>
            <a:pPr algn="ctr" eaLnBrk="1" hangingPunct="1">
              <a:spcBef>
                <a:spcPct val="0"/>
              </a:spcBef>
              <a:buClr>
                <a:srgbClr val="000066"/>
              </a:buClr>
              <a:buFontTx/>
              <a:buNone/>
            </a:pPr>
            <a:r>
              <a:rPr lang="fr-FR" altLang="fr-FR" sz="2400" dirty="0" smtClean="0">
                <a:latin typeface="Calibri" pitchFamily="34" charset="0"/>
              </a:rPr>
              <a:t>Atelier observation consommation foncière</a:t>
            </a:r>
          </a:p>
          <a:p>
            <a:pPr algn="ctr" eaLnBrk="1" hangingPunct="1">
              <a:spcBef>
                <a:spcPct val="0"/>
              </a:spcBef>
              <a:buClr>
                <a:srgbClr val="000066"/>
              </a:buClr>
              <a:buFontTx/>
              <a:buNone/>
            </a:pPr>
            <a:r>
              <a:rPr lang="fr-FR" altLang="fr-FR" sz="2400" dirty="0" smtClean="0">
                <a:latin typeface="Calibri" pitchFamily="34" charset="0"/>
              </a:rPr>
              <a:t>GEO 17</a:t>
            </a:r>
          </a:p>
          <a:p>
            <a:pPr algn="ctr" eaLnBrk="1" hangingPunct="1">
              <a:spcBef>
                <a:spcPct val="0"/>
              </a:spcBef>
              <a:buClr>
                <a:srgbClr val="000066"/>
              </a:buClr>
              <a:buFontTx/>
              <a:buNone/>
            </a:pPr>
            <a:r>
              <a:rPr lang="fr-FR" altLang="fr-FR" sz="2400" dirty="0" smtClean="0">
                <a:latin typeface="Calibri" pitchFamily="34" charset="0"/>
              </a:rPr>
              <a:t>Rochefort</a:t>
            </a:r>
            <a:endParaRPr lang="fr-FR" altLang="fr-FR" sz="2400" dirty="0">
              <a:latin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404938"/>
            <a:ext cx="9144000" cy="1916112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r-FR" sz="4400" b="0" dirty="0">
                <a:solidFill>
                  <a:schemeClr val="bg1"/>
                </a:solidFill>
                <a:latin typeface="Calibri" panose="020F0502020204030204" pitchFamily="34" charset="0"/>
              </a:rPr>
              <a:t>Analyse de la consommation </a:t>
            </a:r>
            <a:r>
              <a:rPr lang="fr-FR" sz="4400" b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foncière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r-FR" sz="4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via l’occupation du sol PMO</a:t>
            </a:r>
            <a:endParaRPr lang="fr-FR" sz="44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6" descr="U:\Pmo\Amenagement\Observatoire\administration\Logos-Modèles\europe\logo_leader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88" y="5921375"/>
            <a:ext cx="57626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U:\Pmo\Amenagement\Observatoire\administration\Logos-Modèles\europe\LogoUE_CMJN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563" y="6061075"/>
            <a:ext cx="654050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U:\Pmo\Amenagement\Observatoire\administration\Logos-Modèles\europe\PoitouCharentesFEADER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7125" y="6061075"/>
            <a:ext cx="6953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0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0BBF87C8-A164-4A99-9730-23C5C619D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DF6C19-5604-400D-9717-27D704B02922}" type="slidenum">
              <a:rPr lang="fr-FR" altLang="fr-F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FR" altLang="fr-FR"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3CC1394E-9B77-4672-8DB2-C15C37C2F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9" y="1196752"/>
            <a:ext cx="2612197" cy="45627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F8133371-D54F-418B-BE8B-7C14C2CA9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77"/>
          <a:stretch/>
        </p:blipFill>
        <p:spPr>
          <a:xfrm>
            <a:off x="2774732" y="1196752"/>
            <a:ext cx="2911084" cy="44634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549A5807-1BD4-48FC-A346-BAB5981E8E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70"/>
          <a:stretch/>
        </p:blipFill>
        <p:spPr>
          <a:xfrm>
            <a:off x="5792932" y="1230495"/>
            <a:ext cx="3351068" cy="446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0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987824" y="1450316"/>
            <a:ext cx="6048672" cy="3860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lvl="0" indent="-34290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r-FR" dirty="0"/>
              <a:t>S’inscrit dans le cadre du projet Paysage du PMO</a:t>
            </a:r>
          </a:p>
          <a:p>
            <a:pPr marL="901700">
              <a:defRPr/>
            </a:pPr>
            <a:r>
              <a:rPr lang="fr-FR" altLang="fr-FR" dirty="0">
                <a:sym typeface="Wingdings" panose="05000000000000000000" pitchFamily="2" charset="2"/>
              </a:rPr>
              <a:t>Base de la révision du SCoT</a:t>
            </a:r>
          </a:p>
          <a:p>
            <a:pPr marL="895350">
              <a:defRPr/>
            </a:pPr>
            <a:r>
              <a:rPr lang="fr-FR" altLang="fr-FR" dirty="0">
                <a:sym typeface="Wingdings" panose="05000000000000000000" pitchFamily="2" charset="2"/>
              </a:rPr>
              <a:t>3 études</a:t>
            </a:r>
          </a:p>
          <a:p>
            <a:pPr marL="895350">
              <a:defRPr/>
            </a:pPr>
            <a:endParaRPr lang="fr-FR" altLang="fr-FR" sz="1000" dirty="0">
              <a:sym typeface="Wingdings" panose="05000000000000000000" pitchFamily="2" charset="2"/>
            </a:endParaRPr>
          </a:p>
          <a:p>
            <a:pPr marL="1441450" defTabSz="985838">
              <a:defRPr/>
            </a:pPr>
            <a:r>
              <a:rPr lang="fr-FR" altLang="fr-FR" sz="1600" b="1" dirty="0">
                <a:sym typeface="Wingdings" panose="05000000000000000000" pitchFamily="2" charset="2"/>
              </a:rPr>
              <a:t>Analyse de la consommation foncière et des capacités de mutation et de densification des espaces bâtis</a:t>
            </a:r>
          </a:p>
          <a:p>
            <a:pPr marL="1441450" defTabSz="985838">
              <a:defRPr/>
            </a:pPr>
            <a:endParaRPr lang="fr-FR" altLang="fr-FR" sz="1600" dirty="0">
              <a:sym typeface="Wingdings" panose="05000000000000000000" pitchFamily="2" charset="2"/>
            </a:endParaRPr>
          </a:p>
          <a:p>
            <a:pPr marL="1441450" defTabSz="985838">
              <a:defRPr/>
            </a:pPr>
            <a:r>
              <a:rPr lang="fr-FR" altLang="fr-FR" sz="1600" dirty="0">
                <a:sym typeface="Wingdings" panose="05000000000000000000" pitchFamily="2" charset="2"/>
              </a:rPr>
              <a:t>Elaboration d’une cartographie « trame verte et bleue »</a:t>
            </a:r>
          </a:p>
          <a:p>
            <a:pPr marL="1441450" defTabSz="985838">
              <a:defRPr/>
            </a:pPr>
            <a:endParaRPr lang="fr-FR" altLang="fr-FR" sz="1600" dirty="0">
              <a:sym typeface="Wingdings" panose="05000000000000000000" pitchFamily="2" charset="2"/>
            </a:endParaRPr>
          </a:p>
          <a:p>
            <a:pPr marL="1441450" defTabSz="985838">
              <a:defRPr/>
            </a:pPr>
            <a:r>
              <a:rPr lang="fr-FR" altLang="fr-FR" sz="1600" dirty="0">
                <a:sym typeface="Wingdings" panose="05000000000000000000" pitchFamily="2" charset="2"/>
              </a:rPr>
              <a:t>Elaboration du plan de paysage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7583" y="1196752"/>
            <a:ext cx="1872211" cy="1117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0" y="4618668"/>
            <a:ext cx="1872211" cy="1246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2" y="2838424"/>
            <a:ext cx="1872212" cy="1258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79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899591" y="1628800"/>
            <a:ext cx="7632849" cy="363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lvl="0" indent="-34290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895350"/>
            <a:endParaRPr lang="fr-FR" sz="100" dirty="0"/>
          </a:p>
          <a:p>
            <a:pPr marL="633413" indent="-285750"/>
            <a:r>
              <a:rPr lang="fr-FR" sz="1800" dirty="0"/>
              <a:t>Répondre aux exigences du code de l’urbanisme pour les SCoT et les PLU</a:t>
            </a:r>
          </a:p>
          <a:p>
            <a:pPr marL="1174750" indent="-285750"/>
            <a:r>
              <a:rPr lang="fr-FR" sz="1800" dirty="0"/>
              <a:t>« Mesurer la consommation d’espace au cours des 10 années précédant l’approbation d’un document »</a:t>
            </a:r>
          </a:p>
          <a:p>
            <a:pPr marL="1174750" indent="-285750"/>
            <a:r>
              <a:rPr lang="fr-FR" sz="1800" dirty="0"/>
              <a:t>« Fixer des objectifs chiffrés de modération de la consommation d’espace et de lutte contre l’étalement urbain »</a:t>
            </a:r>
          </a:p>
          <a:p>
            <a:pPr marL="1174750" indent="-285750"/>
            <a:r>
              <a:rPr lang="fr-FR" sz="1800" dirty="0"/>
              <a:t>« Maîtriser la consommation des espaces agricoles »</a:t>
            </a:r>
          </a:p>
          <a:p>
            <a:pPr marL="1174750" indent="-285750"/>
            <a:endParaRPr lang="fr-FR" sz="1000" dirty="0"/>
          </a:p>
          <a:p>
            <a:pPr marL="633413" indent="-285750">
              <a:buFont typeface="Symbol"/>
              <a:buChar char="Þ"/>
            </a:pPr>
            <a:r>
              <a:rPr lang="fr-FR" sz="1800" b="1" dirty="0"/>
              <a:t>Observer et qualifier les changement d’occupation du sol depuis 10 ans</a:t>
            </a:r>
          </a:p>
          <a:p>
            <a:pPr marL="633413" indent="-285750">
              <a:buFont typeface="Symbol"/>
              <a:buChar char="Þ"/>
            </a:pPr>
            <a:r>
              <a:rPr lang="fr-FR" sz="1800" b="1" dirty="0"/>
              <a:t>Construire les typologies de consommation du foncier actuelles afin de déterminer précisément la structuration foncière du territoire du Pays Marennes Oléron en vue d’en projeter son évolution</a:t>
            </a:r>
          </a:p>
        </p:txBody>
      </p:sp>
    </p:spTree>
    <p:extLst>
      <p:ext uri="{BB962C8B-B14F-4D97-AF65-F5344CB8AC3E}">
        <p14:creationId xmlns:p14="http://schemas.microsoft.com/office/powerpoint/2010/main" val="364314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07504" y="1929061"/>
            <a:ext cx="7128792" cy="3012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lvl="0" indent="-342900" algn="just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1438275"/>
            <a:r>
              <a:rPr lang="fr-FR" sz="1800" dirty="0" smtClean="0"/>
              <a:t>Echelle </a:t>
            </a:r>
            <a:r>
              <a:rPr lang="fr-FR" sz="1800" dirty="0"/>
              <a:t>PMO – EPCI – Communes</a:t>
            </a:r>
          </a:p>
          <a:p>
            <a:pPr marL="1438275"/>
            <a:r>
              <a:rPr lang="fr-FR" sz="1800" dirty="0"/>
              <a:t>Rendu : rapport illustré pour chaque entité administrative</a:t>
            </a:r>
          </a:p>
          <a:p>
            <a:pPr marL="1438275"/>
            <a:r>
              <a:rPr lang="fr-FR" sz="1800" dirty="0"/>
              <a:t>Analyse croisées de données cartographique et statistiques</a:t>
            </a:r>
          </a:p>
          <a:p>
            <a:pPr marL="1790700"/>
            <a:r>
              <a:rPr lang="fr-FR" sz="1800" dirty="0"/>
              <a:t>Occupation du sol 2006/2010/2014/2018 </a:t>
            </a:r>
          </a:p>
          <a:p>
            <a:pPr marL="1790700"/>
            <a:r>
              <a:rPr lang="fr-FR" sz="1800" dirty="0"/>
              <a:t>INSEE 2008/2013</a:t>
            </a:r>
          </a:p>
          <a:p>
            <a:pPr marL="1790700"/>
            <a:r>
              <a:rPr lang="fr-FR" sz="1800" dirty="0"/>
              <a:t>PCI</a:t>
            </a:r>
          </a:p>
          <a:p>
            <a:pPr marL="1438275"/>
            <a:r>
              <a:rPr lang="fr-FR" sz="1800" dirty="0"/>
              <a:t>Ateliers participatifs pour consolider la donnée et le rendu</a:t>
            </a:r>
          </a:p>
          <a:p>
            <a:pPr marL="895350"/>
            <a:endParaRPr lang="fr-FR" sz="1800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08788" y="4778820"/>
            <a:ext cx="1555700" cy="882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C:\Users\leadergest\Downloads\IMG_6973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7122105" y="2738905"/>
            <a:ext cx="2129067" cy="141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leadergest\Downloads\IMG_697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8788" y="1080739"/>
            <a:ext cx="1555700" cy="103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93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5" name="Image 4">
            <a:hlinkClick r:id="rId3"/>
            <a:extLst>
              <a:ext uri="{FF2B5EF4-FFF2-40B4-BE49-F238E27FC236}">
                <a16:creationId xmlns="" xmlns:a16="http://schemas.microsoft.com/office/drawing/2014/main" id="{1EEB7C5F-0BE6-4F0D-B942-46C7977C8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548680"/>
            <a:ext cx="7184884" cy="5820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ZoneTexte 1"/>
          <p:cNvSpPr txBox="1"/>
          <p:nvPr/>
        </p:nvSpPr>
        <p:spPr>
          <a:xfrm>
            <a:off x="1187624" y="116632"/>
            <a:ext cx="711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Cliquez sur l’image pour accéder à la visualisation</a:t>
            </a:r>
            <a:endParaRPr lang="fr-FR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8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611560" y="-99392"/>
            <a:ext cx="7993062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Evolution 2006 - 2014</a:t>
            </a:r>
          </a:p>
        </p:txBody>
      </p:sp>
      <p:pic>
        <p:nvPicPr>
          <p:cNvPr id="11266" name="Picture 2" descr="U:\Pmo\Amenagement\SIG\sig\projet\sig\2018\18.01.16_lundi_marennes\images\tache_urbaine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8786143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EA5EE4A2-D349-493C-904F-BA05A82C240D}"/>
              </a:ext>
            </a:extLst>
          </p:cNvPr>
          <p:cNvSpPr txBox="1"/>
          <p:nvPr/>
        </p:nvSpPr>
        <p:spPr>
          <a:xfrm>
            <a:off x="611560" y="6156548"/>
            <a:ext cx="3952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(autre exemple d’usage, non statistique)</a:t>
            </a:r>
          </a:p>
        </p:txBody>
      </p:sp>
    </p:spTree>
    <p:extLst>
      <p:ext uri="{BB962C8B-B14F-4D97-AF65-F5344CB8AC3E}">
        <p14:creationId xmlns:p14="http://schemas.microsoft.com/office/powerpoint/2010/main" val="301725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9"/>
          <p:cNvSpPr>
            <a:spLocks noChangeArrowheads="1"/>
          </p:cNvSpPr>
          <p:nvPr/>
        </p:nvSpPr>
        <p:spPr bwMode="auto">
          <a:xfrm>
            <a:off x="0" y="-11113"/>
            <a:ext cx="9144000" cy="696912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n"/>
              <a:defRPr sz="3200">
                <a:solidFill>
                  <a:schemeClr val="tx1"/>
                </a:solidFill>
                <a:latin typeface="Futura Lt BT" pitchFamily="32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n"/>
              <a:defRPr sz="2800" b="1">
                <a:solidFill>
                  <a:schemeClr val="tx1"/>
                </a:solidFill>
                <a:latin typeface="Futura Lt BT" pitchFamily="32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n"/>
              <a:defRPr sz="2400" b="1">
                <a:solidFill>
                  <a:schemeClr val="tx1"/>
                </a:solidFill>
                <a:latin typeface="Futura Lt BT" pitchFamily="32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66"/>
              </a:buClr>
              <a:buFont typeface="Wingdings" pitchFamily="2" charset="2"/>
              <a:buChar char="ü"/>
            </a:pPr>
            <a:endParaRPr lang="fr-FR" altLang="fr-FR" sz="1400">
              <a:latin typeface="Arial" charset="0"/>
            </a:endParaRPr>
          </a:p>
        </p:txBody>
      </p:sp>
      <p:sp>
        <p:nvSpPr>
          <p:cNvPr id="49155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n"/>
              <a:defRPr sz="3200">
                <a:solidFill>
                  <a:schemeClr val="tx1"/>
                </a:solidFill>
                <a:latin typeface="Futura Lt BT" pitchFamily="32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n"/>
              <a:defRPr sz="2800" b="1">
                <a:solidFill>
                  <a:schemeClr val="tx1"/>
                </a:solidFill>
                <a:latin typeface="Futura Lt BT" pitchFamily="32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n"/>
              <a:defRPr sz="2400" b="1">
                <a:solidFill>
                  <a:schemeClr val="tx1"/>
                </a:solidFill>
                <a:latin typeface="Futura Lt BT" pitchFamily="32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66"/>
              </a:buClr>
              <a:buFont typeface="Wingdings" pitchFamily="2" charset="2"/>
              <a:buChar char="ü"/>
            </a:pPr>
            <a:endParaRPr lang="fr-FR" altLang="fr-FR" sz="1400">
              <a:latin typeface="Arial" charset="0"/>
            </a:endParaRPr>
          </a:p>
        </p:txBody>
      </p:sp>
      <p:sp>
        <p:nvSpPr>
          <p:cNvPr id="49156" name="Rectangle 8"/>
          <p:cNvSpPr>
            <a:spLocks noChangeArrowheads="1"/>
          </p:cNvSpPr>
          <p:nvPr/>
        </p:nvSpPr>
        <p:spPr bwMode="auto">
          <a:xfrm>
            <a:off x="179388" y="404813"/>
            <a:ext cx="7416800" cy="525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n"/>
              <a:defRPr sz="3200">
                <a:solidFill>
                  <a:schemeClr val="tx1"/>
                </a:solidFill>
                <a:latin typeface="Futura Lt BT" pitchFamily="32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Char char="n"/>
              <a:defRPr sz="2800" b="1">
                <a:solidFill>
                  <a:schemeClr val="tx1"/>
                </a:solidFill>
                <a:latin typeface="Futura Lt BT" pitchFamily="32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n"/>
              <a:defRPr sz="2400" b="1">
                <a:solidFill>
                  <a:schemeClr val="tx1"/>
                </a:solidFill>
                <a:latin typeface="Futura Lt BT" pitchFamily="32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 b="1">
                <a:solidFill>
                  <a:schemeClr val="tx1"/>
                </a:solidFill>
                <a:latin typeface="Futura Lt BT" pitchFamily="32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66"/>
              </a:buClr>
              <a:buFont typeface="Wingdings" pitchFamily="2" charset="2"/>
              <a:buChar char="ü"/>
            </a:pPr>
            <a:endParaRPr lang="fr-FR" altLang="fr-FR" sz="1400">
              <a:latin typeface="Arial" charset="0"/>
            </a:endParaRPr>
          </a:p>
        </p:txBody>
      </p:sp>
      <p:pic>
        <p:nvPicPr>
          <p:cNvPr id="49157" name="Imag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63" y="188913"/>
            <a:ext cx="649287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404938"/>
            <a:ext cx="9144000" cy="19161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fr-FR" sz="4800" b="0" dirty="0">
                <a:solidFill>
                  <a:schemeClr val="bg1"/>
                </a:solidFill>
                <a:latin typeface="Calibri" panose="020F0502020204030204" pitchFamily="34" charset="0"/>
              </a:rPr>
              <a:t>Merci à tous</a:t>
            </a:r>
          </a:p>
        </p:txBody>
      </p:sp>
    </p:spTree>
    <p:extLst>
      <p:ext uri="{BB962C8B-B14F-4D97-AF65-F5344CB8AC3E}">
        <p14:creationId xmlns:p14="http://schemas.microsoft.com/office/powerpoint/2010/main" val="3574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611560" y="-99392"/>
            <a:ext cx="7993062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Evolution 2006 - </a:t>
            </a:r>
            <a:r>
              <a:rPr lang="fr-FR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2018</a:t>
            </a:r>
            <a:endParaRPr lang="fr-FR" sz="32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369123" y="1340768"/>
            <a:ext cx="205190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b="1" dirty="0"/>
              <a:t>Territoires agricoles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007278" y="3212976"/>
            <a:ext cx="775597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b="1" dirty="0"/>
              <a:t>Forêts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267941" y="5085184"/>
            <a:ext cx="225427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b="1" dirty="0"/>
              <a:t>Milieux semi-naturels</a:t>
            </a:r>
          </a:p>
          <a:p>
            <a:pPr algn="ctr"/>
            <a:r>
              <a:rPr lang="fr-FR" b="1" dirty="0"/>
              <a:t>et zones humides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184425" y="3212976"/>
            <a:ext cx="234801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b="1" dirty="0"/>
              <a:t>Territoires artificialisés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3834322" y="1710100"/>
            <a:ext cx="2160240" cy="148504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3834322" y="3397642"/>
            <a:ext cx="216024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3834322" y="3533703"/>
            <a:ext cx="2160240" cy="169549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4080676" y="2060848"/>
            <a:ext cx="904415" cy="33855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+ 116 ha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4184871" y="3195147"/>
            <a:ext cx="696024" cy="33855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+ 5 ha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132774" y="4509120"/>
            <a:ext cx="800219" cy="33855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+ 36 ha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6906224" y="3789040"/>
            <a:ext cx="904415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+ 157 ha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1098018" y="1052736"/>
            <a:ext cx="2736304" cy="5040560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04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2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CB0F4-6CCD-481D-A1BA-DA03A8039489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611560" y="-99392"/>
            <a:ext cx="7993062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Evolution 2006 - </a:t>
            </a:r>
            <a:r>
              <a:rPr lang="fr-FR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2018</a:t>
            </a:r>
            <a:endParaRPr lang="fr-FR" sz="3200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314713" y="1340768"/>
            <a:ext cx="205190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b="1" dirty="0"/>
              <a:t>Territoires agricoles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952868" y="3212976"/>
            <a:ext cx="775597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b="1" dirty="0"/>
              <a:t>Forêts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213531" y="5085184"/>
            <a:ext cx="225427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b="1" dirty="0"/>
              <a:t>Milieux semi-naturels</a:t>
            </a:r>
          </a:p>
          <a:p>
            <a:pPr algn="ctr"/>
            <a:r>
              <a:rPr lang="fr-FR" b="1" dirty="0"/>
              <a:t>et zones humides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130015" y="3212976"/>
            <a:ext cx="234801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b="1" dirty="0"/>
              <a:t>Territoires artificialisés</a:t>
            </a:r>
          </a:p>
        </p:txBody>
      </p:sp>
      <p:cxnSp>
        <p:nvCxnSpPr>
          <p:cNvPr id="13" name="Connecteur droit avec flèche 12"/>
          <p:cNvCxnSpPr>
            <a:stCxn id="12" idx="1"/>
          </p:cNvCxnSpPr>
          <p:nvPr/>
        </p:nvCxnSpPr>
        <p:spPr>
          <a:xfrm flipH="1">
            <a:off x="3923928" y="3397642"/>
            <a:ext cx="2206087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519903" y="3195147"/>
            <a:ext cx="800219" cy="3385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+ 22 ha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5934965" y="4437112"/>
            <a:ext cx="2738122" cy="40011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135 ha nets artificialisés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1043608" y="1052736"/>
            <a:ext cx="2736304" cy="5040560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4635588" y="980728"/>
            <a:ext cx="3886705" cy="203132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Artificialisation :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FF0000"/>
                </a:solidFill>
              </a:rPr>
              <a:t>73 changements de poste niveau 3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FF0000"/>
                </a:solidFill>
              </a:rPr>
              <a:t>158 changements de poste niveau 5</a:t>
            </a:r>
          </a:p>
          <a:p>
            <a:pPr marL="285750" indent="-285750">
              <a:buFontTx/>
              <a:buChar char="-"/>
            </a:pPr>
            <a:endParaRPr lang="fr-FR" b="1" dirty="0">
              <a:solidFill>
                <a:srgbClr val="FF0000"/>
              </a:solidFill>
            </a:endParaRPr>
          </a:p>
          <a:p>
            <a:r>
              <a:rPr lang="fr-FR" b="1" dirty="0">
                <a:solidFill>
                  <a:srgbClr val="FF0000"/>
                </a:solidFill>
              </a:rPr>
              <a:t>Tout type d’évolution :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FF0000"/>
                </a:solidFill>
              </a:rPr>
              <a:t>272 changements de poste niveau 3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rgbClr val="FF0000"/>
                </a:solidFill>
              </a:rPr>
              <a:t>499 changements de poste niveau 5</a:t>
            </a:r>
          </a:p>
        </p:txBody>
      </p:sp>
    </p:spTree>
    <p:extLst>
      <p:ext uri="{BB962C8B-B14F-4D97-AF65-F5344CB8AC3E}">
        <p14:creationId xmlns:p14="http://schemas.microsoft.com/office/powerpoint/2010/main" val="1163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0" y="285800"/>
            <a:ext cx="8604448" cy="69492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Présentation</a:t>
            </a:r>
          </a:p>
        </p:txBody>
      </p:sp>
      <p:sp>
        <p:nvSpPr>
          <p:cNvPr id="6" name="Sous-titre 4"/>
          <p:cNvSpPr txBox="1">
            <a:spLocks/>
          </p:cNvSpPr>
          <p:nvPr/>
        </p:nvSpPr>
        <p:spPr bwMode="auto">
          <a:xfrm>
            <a:off x="1259632" y="1971898"/>
            <a:ext cx="5688632" cy="196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just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fr-FR" alt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Contexte</a:t>
            </a:r>
          </a:p>
          <a:p>
            <a:pPr algn="l" eaLnBrk="1" hangingPunct="1">
              <a:defRPr/>
            </a:pPr>
            <a:endParaRPr lang="fr-FR" altLang="fr-FR" sz="1000" dirty="0">
              <a:solidFill>
                <a:schemeClr val="tx1">
                  <a:lumMod val="50000"/>
                  <a:lumOff val="50000"/>
                </a:schemeClr>
              </a:solidFill>
              <a:sym typeface="Wingdings" panose="05000000000000000000" pitchFamily="2" charset="2"/>
            </a:endParaRPr>
          </a:p>
          <a:p>
            <a:pPr algn="l" eaLnBrk="1" hangingPunct="1">
              <a:defRPr/>
            </a:pPr>
            <a:r>
              <a:rPr lang="fr-FR" altLang="fr-FR" sz="2000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Donnée source : Occupation du sol de PMO</a:t>
            </a:r>
          </a:p>
          <a:p>
            <a:pPr algn="l" eaLnBrk="1" hangingPunct="1">
              <a:defRPr/>
            </a:pPr>
            <a:endParaRPr lang="fr-FR" altLang="fr-FR" sz="1000" dirty="0">
              <a:solidFill>
                <a:schemeClr val="tx1">
                  <a:lumMod val="50000"/>
                  <a:lumOff val="50000"/>
                </a:schemeClr>
              </a:solidFill>
              <a:sym typeface="Wingdings" panose="05000000000000000000" pitchFamily="2" charset="2"/>
            </a:endParaRPr>
          </a:p>
          <a:p>
            <a:pPr algn="l" eaLnBrk="1" hangingPunct="1">
              <a:defRPr/>
            </a:pPr>
            <a:r>
              <a:rPr lang="fr-FR" altLang="fr-FR" sz="2000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Analyse de la consommation foncière</a:t>
            </a:r>
            <a:r>
              <a:rPr lang="fr-FR" altLang="fr-FR" sz="2000" dirty="0">
                <a:sym typeface="Wingdings" panose="05000000000000000000" pitchFamily="2" charset="2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14902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052736"/>
            <a:ext cx="74888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sz="2400" b="1" dirty="0"/>
              <a:t>Révision du SCoT en cours</a:t>
            </a:r>
          </a:p>
          <a:p>
            <a:endParaRPr lang="fr-FR" sz="2400" b="1" dirty="0"/>
          </a:p>
          <a:p>
            <a:pPr marL="742950" lvl="1" indent="-285750">
              <a:buFontTx/>
              <a:buChar char="-"/>
            </a:pPr>
            <a:r>
              <a:rPr lang="fr-FR" dirty="0"/>
              <a:t>Analyse de la consommation foncière sur les 10 années précédant l’approbation du SCoT</a:t>
            </a:r>
          </a:p>
          <a:p>
            <a:pPr marL="742950" lvl="1" indent="-285750">
              <a:buFontTx/>
              <a:buChar char="-"/>
            </a:pPr>
            <a:endParaRPr lang="fr-FR" dirty="0"/>
          </a:p>
          <a:p>
            <a:pPr lvl="1"/>
            <a:endParaRPr lang="fr-FR" dirty="0"/>
          </a:p>
          <a:p>
            <a:pPr marL="742950" lvl="1" indent="-285750">
              <a:buFontTx/>
              <a:buChar char="-"/>
            </a:pPr>
            <a:r>
              <a:rPr lang="fr-FR" dirty="0"/>
              <a:t>Projet Paysage commencé en 2017 avec un lot sur la consommation foncière</a:t>
            </a:r>
          </a:p>
          <a:p>
            <a:pPr marL="742950" lvl="1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318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6F57B511-AAE1-49FC-A286-23291AD9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DF6C19-5604-400D-9717-27D704B02922}" type="slidenum">
              <a:rPr lang="fr-FR" altLang="fr-F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="" xmlns:a16="http://schemas.microsoft.com/office/drawing/2014/main" id="{1AE36A55-FC58-4363-ABA5-613D5081D2FD}"/>
              </a:ext>
            </a:extLst>
          </p:cNvPr>
          <p:cNvSpPr txBox="1">
            <a:spLocks/>
          </p:cNvSpPr>
          <p:nvPr/>
        </p:nvSpPr>
        <p:spPr bwMode="auto">
          <a:xfrm>
            <a:off x="683567" y="1162497"/>
            <a:ext cx="8265783" cy="531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altLang="fr-FR" sz="2000" u="sng" dirty="0">
                <a:solidFill>
                  <a:srgbClr val="586C89"/>
                </a:solidFill>
              </a:rPr>
              <a:t>L’occupation du sol : exemples d’usages par le PETR du Pays Marennes-Oléron</a:t>
            </a:r>
          </a:p>
          <a:p>
            <a:pPr marL="285750" indent="-28575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sz="1600" dirty="0">
                <a:solidFill>
                  <a:srgbClr val="586C89"/>
                </a:solidFill>
              </a:rPr>
              <a:t>P</a:t>
            </a:r>
            <a:r>
              <a:rPr lang="fr-FR" sz="1600" dirty="0" smtClean="0">
                <a:solidFill>
                  <a:srgbClr val="586C89"/>
                </a:solidFill>
              </a:rPr>
              <a:t>rémisses </a:t>
            </a:r>
            <a:r>
              <a:rPr lang="fr-FR" sz="1600" dirty="0">
                <a:solidFill>
                  <a:srgbClr val="586C89"/>
                </a:solidFill>
              </a:rPr>
              <a:t>en 2013 au sein d’un groupe de travail sur la thématique </a:t>
            </a:r>
            <a:r>
              <a:rPr lang="fr-FR" sz="1600" i="1" dirty="0">
                <a:solidFill>
                  <a:srgbClr val="586C89"/>
                </a:solidFill>
              </a:rPr>
              <a:t>Foncier </a:t>
            </a:r>
            <a:r>
              <a:rPr lang="fr-FR" sz="1600" dirty="0">
                <a:solidFill>
                  <a:srgbClr val="586C89"/>
                </a:solidFill>
              </a:rPr>
              <a:t>dans le cadre de l’observatoire foncier du territoire</a:t>
            </a:r>
          </a:p>
          <a:p>
            <a:pPr marL="285750" indent="-28575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sz="1600" dirty="0">
                <a:solidFill>
                  <a:srgbClr val="586C89"/>
                </a:solidFill>
              </a:rPr>
              <a:t>Besoins dans le cadre du SCOT pour l’étude de l’évolution du foncier dans le cadre d’une procédure de révision qui point</a:t>
            </a:r>
          </a:p>
          <a:p>
            <a:pPr marL="285750" indent="-28575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sz="1600" dirty="0">
                <a:solidFill>
                  <a:srgbClr val="586C89"/>
                </a:solidFill>
              </a:rPr>
              <a:t>Donnée d’entrée pour l’étude TVB</a:t>
            </a:r>
          </a:p>
          <a:p>
            <a:pPr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fr-FR" sz="1600" dirty="0">
              <a:solidFill>
                <a:srgbClr val="586C89"/>
              </a:solidFill>
            </a:endParaRPr>
          </a:p>
          <a:p>
            <a:pPr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sz="2000" u="sng" dirty="0">
                <a:solidFill>
                  <a:srgbClr val="586C89"/>
                </a:solidFill>
              </a:rPr>
              <a:t>Des besoins émergents de plusieurs services des 2 EPCI</a:t>
            </a:r>
            <a:r>
              <a:rPr lang="fr-FR" sz="2000" dirty="0">
                <a:solidFill>
                  <a:srgbClr val="44546A"/>
                </a:solidFill>
              </a:rPr>
              <a:t> </a:t>
            </a:r>
            <a:endParaRPr lang="fr-FR" altLang="fr-FR" sz="2000" dirty="0">
              <a:solidFill>
                <a:srgbClr val="44546A"/>
              </a:solidFill>
            </a:endParaRPr>
          </a:p>
          <a:p>
            <a:pPr marL="342900" indent="-3429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600" dirty="0">
                <a:solidFill>
                  <a:srgbClr val="586C89"/>
                </a:solidFill>
              </a:rPr>
              <a:t>Services techniques, PAPI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600" dirty="0">
                <a:solidFill>
                  <a:srgbClr val="586C89"/>
                </a:solidFill>
              </a:rPr>
              <a:t>Services techniques, Plan Global de Déplacement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600" dirty="0">
                <a:solidFill>
                  <a:srgbClr val="586C89"/>
                </a:solidFill>
              </a:rPr>
              <a:t>Développement économique, volet agriculture durable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600" dirty="0">
                <a:solidFill>
                  <a:srgbClr val="586C89"/>
                </a:solidFill>
              </a:rPr>
              <a:t>Espaces naturels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600" dirty="0">
                <a:solidFill>
                  <a:srgbClr val="586C89"/>
                </a:solidFill>
              </a:rPr>
              <a:t>Urbanisme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600" dirty="0">
                <a:solidFill>
                  <a:srgbClr val="586C89"/>
                </a:solidFill>
              </a:rPr>
              <a:t>Logement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600" dirty="0">
                <a:solidFill>
                  <a:srgbClr val="586C89"/>
                </a:solidFill>
              </a:rPr>
              <a:t>Natura 2000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600" dirty="0">
                <a:solidFill>
                  <a:srgbClr val="586C89"/>
                </a:solidFill>
              </a:rPr>
              <a:t>Gestion Intégrée des Zones Humides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fr-FR" altLang="fr-FR" sz="2400" dirty="0">
              <a:solidFill>
                <a:srgbClr val="586C89"/>
              </a:solidFill>
              <a:sym typeface="Wingdings" panose="05000000000000000000" pitchFamily="2" charset="2"/>
            </a:endParaRPr>
          </a:p>
          <a:p>
            <a:pPr marL="342900" indent="-342900"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à"/>
              <a:defRPr/>
            </a:pPr>
            <a:endParaRPr lang="fr-FR" altLang="fr-FR" sz="2400" dirty="0">
              <a:solidFill>
                <a:srgbClr val="586C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87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05791D7D-5F59-4758-9F34-A07C6E5B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DF6C19-5604-400D-9717-27D704B02922}" type="slidenum">
              <a:rPr lang="fr-FR" altLang="fr-F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8" name="Sous-titre 2">
            <a:extLst>
              <a:ext uri="{FF2B5EF4-FFF2-40B4-BE49-F238E27FC236}">
                <a16:creationId xmlns="" xmlns:a16="http://schemas.microsoft.com/office/drawing/2014/main" id="{7AEDB49E-3990-48E2-B690-80E8BC7C3D56}"/>
              </a:ext>
            </a:extLst>
          </p:cNvPr>
          <p:cNvSpPr txBox="1">
            <a:spLocks/>
          </p:cNvSpPr>
          <p:nvPr/>
        </p:nvSpPr>
        <p:spPr bwMode="auto">
          <a:xfrm>
            <a:off x="755575" y="836712"/>
            <a:ext cx="8174899" cy="531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sz="2000" u="sng" dirty="0">
                <a:solidFill>
                  <a:srgbClr val="586C89"/>
                </a:solidFill>
              </a:rPr>
              <a:t>Des besoins émergents de plusieurs services des 2 EPCI…</a:t>
            </a:r>
          </a:p>
          <a:p>
            <a:pPr marL="285750" indent="-28575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sz="1600" dirty="0">
                <a:solidFill>
                  <a:srgbClr val="586C89"/>
                </a:solidFill>
              </a:rPr>
              <a:t>des besoins de connaissance initiale</a:t>
            </a:r>
          </a:p>
          <a:p>
            <a:pPr marL="285750" indent="-28575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sz="1600" dirty="0">
                <a:solidFill>
                  <a:srgbClr val="586C89"/>
                </a:solidFill>
              </a:rPr>
              <a:t>des besoins de suivi</a:t>
            </a:r>
            <a:r>
              <a:rPr lang="fr-FR" sz="1600" dirty="0">
                <a:solidFill>
                  <a:srgbClr val="44546A"/>
                </a:solidFill>
              </a:rPr>
              <a:t> </a:t>
            </a:r>
          </a:p>
          <a:p>
            <a:pPr marL="285750" indent="-28575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600" dirty="0">
                <a:solidFill>
                  <a:srgbClr val="44546A"/>
                </a:solidFill>
              </a:rPr>
              <a:t>des besoins d’évaluation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fr-FR" altLang="fr-FR" sz="2400" dirty="0">
              <a:solidFill>
                <a:srgbClr val="586C89"/>
              </a:solidFill>
              <a:sym typeface="Wingdings" panose="05000000000000000000" pitchFamily="2" charset="2"/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u="sng" dirty="0">
                <a:solidFill>
                  <a:srgbClr val="586C89"/>
                </a:solidFill>
              </a:rPr>
              <a:t>… et une solution technique 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sz="1600" dirty="0">
                <a:solidFill>
                  <a:srgbClr val="586C89"/>
                </a:solidFill>
              </a:rPr>
              <a:t>La seule donnée existante est CORINE LANDCOVER, trop imprécise au niveau géométrique ainsi qu’au niveau sémantique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fr-FR" sz="1600" dirty="0">
              <a:solidFill>
                <a:srgbClr val="586C89"/>
              </a:solidFill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sz="1600" dirty="0">
                <a:solidFill>
                  <a:srgbClr val="586C89"/>
                </a:solidFill>
              </a:rPr>
              <a:t>Une seule solution : </a:t>
            </a:r>
            <a:r>
              <a:rPr lang="fr-FR" sz="1600" b="1" dirty="0">
                <a:solidFill>
                  <a:srgbClr val="586C89"/>
                </a:solidFill>
              </a:rPr>
              <a:t>la production d’une occupation du sol locale</a:t>
            </a:r>
            <a:endParaRPr lang="fr-FR" sz="1600" dirty="0">
              <a:solidFill>
                <a:srgbClr val="586C89"/>
              </a:solidFill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fr-FR" sz="1600" dirty="0">
              <a:solidFill>
                <a:srgbClr val="586C89"/>
              </a:solidFill>
            </a:endParaRPr>
          </a:p>
          <a:p>
            <a:pPr algn="ctr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586C89"/>
                </a:solidFill>
              </a:rPr>
              <a:t>Mais quelles caractéristiques ? Quelle finesse géographique (UMC / LMC) ? Quelle description du paysage (nomenclature ?)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fr-FR" altLang="fr-FR" sz="2400" dirty="0">
              <a:solidFill>
                <a:srgbClr val="586C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17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05791D7D-5F59-4758-9F34-A07C6E5B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DF6C19-5604-400D-9717-27D704B02922}" type="slidenum">
              <a:rPr lang="fr-FR" altLang="fr-F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8" name="Sous-titre 2">
            <a:extLst>
              <a:ext uri="{FF2B5EF4-FFF2-40B4-BE49-F238E27FC236}">
                <a16:creationId xmlns="" xmlns:a16="http://schemas.microsoft.com/office/drawing/2014/main" id="{7AEDB49E-3990-48E2-B690-80E8BC7C3D56}"/>
              </a:ext>
            </a:extLst>
          </p:cNvPr>
          <p:cNvSpPr txBox="1">
            <a:spLocks/>
          </p:cNvSpPr>
          <p:nvPr/>
        </p:nvSpPr>
        <p:spPr bwMode="auto">
          <a:xfrm>
            <a:off x="755575" y="764704"/>
            <a:ext cx="8174899" cy="531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sz="2400" u="sng" dirty="0">
                <a:solidFill>
                  <a:srgbClr val="586C89"/>
                </a:solidFill>
              </a:rPr>
              <a:t>Définition de la nomenclature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fr-FR" dirty="0">
              <a:solidFill>
                <a:srgbClr val="586C89"/>
              </a:solidFill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dirty="0">
                <a:solidFill>
                  <a:srgbClr val="586C89"/>
                </a:solidFill>
              </a:rPr>
              <a:t>Construite de manière participative (sur un principe de respect des premiers niveaux de CLC)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fr-FR" dirty="0">
              <a:solidFill>
                <a:srgbClr val="586C89"/>
              </a:solidFill>
            </a:endParaRP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sz="2000" dirty="0">
                <a:solidFill>
                  <a:srgbClr val="586C89"/>
                </a:solidFill>
              </a:rPr>
              <a:t>Environnement et agriculture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sz="1600" dirty="0">
                <a:solidFill>
                  <a:srgbClr val="586C89"/>
                </a:solidFill>
              </a:rPr>
              <a:t>	</a:t>
            </a:r>
            <a:r>
              <a:rPr lang="fr-FR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PMO - CCIO - CCBM - ONF  - CD 17</a:t>
            </a:r>
            <a:endParaRPr lang="fr-FR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fr-FR" sz="1400" dirty="0">
              <a:solidFill>
                <a:srgbClr val="586C89"/>
              </a:solidFill>
            </a:endParaRP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sz="2000" dirty="0">
                <a:solidFill>
                  <a:srgbClr val="586C89"/>
                </a:solidFill>
              </a:rPr>
              <a:t>Urbanisme</a:t>
            </a:r>
            <a:r>
              <a:rPr lang="fr-FR" dirty="0">
                <a:solidFill>
                  <a:srgbClr val="586C89"/>
                </a:solidFill>
              </a:rPr>
              <a:t> 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dirty="0">
                <a:solidFill>
                  <a:srgbClr val="586C89"/>
                </a:solidFill>
              </a:rPr>
              <a:t>	</a:t>
            </a:r>
            <a:r>
              <a:rPr lang="fr-FR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PMO - CCIO - DREAL - CAUE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fr-FR" sz="1400" dirty="0">
              <a:solidFill>
                <a:srgbClr val="586C89"/>
              </a:solidFill>
            </a:endParaRP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sz="2000" dirty="0">
                <a:solidFill>
                  <a:srgbClr val="586C89"/>
                </a:solidFill>
              </a:rPr>
              <a:t>Zones humides </a:t>
            </a: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sz="1600" dirty="0">
                <a:solidFill>
                  <a:srgbClr val="586C89"/>
                </a:solidFill>
              </a:rPr>
              <a:t>	</a:t>
            </a:r>
            <a:r>
              <a:rPr lang="fr-FR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CCBM - CCIO - ONF - FMA - CRC</a:t>
            </a:r>
          </a:p>
        </p:txBody>
      </p:sp>
    </p:spTree>
    <p:extLst>
      <p:ext uri="{BB962C8B-B14F-4D97-AF65-F5344CB8AC3E}">
        <p14:creationId xmlns:p14="http://schemas.microsoft.com/office/powerpoint/2010/main" val="145122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05791D7D-5F59-4758-9F34-A07C6E5B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DF6C19-5604-400D-9717-27D704B02922}" type="slidenum">
              <a:rPr lang="fr-FR" altLang="fr-F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8" name="Sous-titre 2">
            <a:extLst>
              <a:ext uri="{FF2B5EF4-FFF2-40B4-BE49-F238E27FC236}">
                <a16:creationId xmlns="" xmlns:a16="http://schemas.microsoft.com/office/drawing/2014/main" id="{7AEDB49E-3990-48E2-B690-80E8BC7C3D56}"/>
              </a:ext>
            </a:extLst>
          </p:cNvPr>
          <p:cNvSpPr txBox="1">
            <a:spLocks/>
          </p:cNvSpPr>
          <p:nvPr/>
        </p:nvSpPr>
        <p:spPr bwMode="auto">
          <a:xfrm>
            <a:off x="827583" y="707690"/>
            <a:ext cx="8102891" cy="531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sz="2000" u="sng" dirty="0">
                <a:solidFill>
                  <a:srgbClr val="586C89"/>
                </a:solidFill>
              </a:rPr>
              <a:t>Eléments techniques</a:t>
            </a: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dirty="0">
                <a:solidFill>
                  <a:srgbClr val="586C89"/>
                </a:solidFill>
              </a:rPr>
              <a:t>82 postes sur 5 niveaux (indication : CLC 43 postes)</a:t>
            </a: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dirty="0">
                <a:solidFill>
                  <a:srgbClr val="586C89"/>
                </a:solidFill>
              </a:rPr>
              <a:t>UMC les plus fines 300 m² (3 m pour les linéaires d’UMC), 1000 m², 5000 m²</a:t>
            </a: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dirty="0">
                <a:solidFill>
                  <a:srgbClr val="586C89"/>
                </a:solidFill>
              </a:rPr>
              <a:t>Territoire du Pays découpé en 37 000 polygones contre 250 pour CLC</a:t>
            </a: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dirty="0">
                <a:solidFill>
                  <a:srgbClr val="586C89"/>
                </a:solidFill>
              </a:rPr>
              <a:t>Echelle de numérisation 1/2000</a:t>
            </a:r>
            <a:r>
              <a:rPr lang="fr-FR" baseline="30000" dirty="0">
                <a:solidFill>
                  <a:srgbClr val="586C89"/>
                </a:solidFill>
              </a:rPr>
              <a:t>e</a:t>
            </a:r>
            <a:r>
              <a:rPr lang="fr-FR" dirty="0">
                <a:solidFill>
                  <a:srgbClr val="586C89"/>
                </a:solidFill>
              </a:rPr>
              <a:t>, surface </a:t>
            </a:r>
            <a:r>
              <a:rPr lang="fr-FR" dirty="0" smtClean="0">
                <a:solidFill>
                  <a:srgbClr val="586C89"/>
                </a:solidFill>
              </a:rPr>
              <a:t>485 </a:t>
            </a:r>
            <a:r>
              <a:rPr lang="fr-FR" dirty="0">
                <a:solidFill>
                  <a:srgbClr val="586C89"/>
                </a:solidFill>
              </a:rPr>
              <a:t>km²</a:t>
            </a: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dirty="0">
                <a:solidFill>
                  <a:srgbClr val="586C89"/>
                </a:solidFill>
              </a:rPr>
              <a:t>Millésime originel 2010 (20 cm RVB + IRC) puis évolution sur 2006 (50 cm RVB)</a:t>
            </a:r>
          </a:p>
          <a:p>
            <a:pPr marL="285750" indent="-285750"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Char char="-"/>
              <a:defRPr/>
            </a:pPr>
            <a:endParaRPr lang="fr-FR" dirty="0">
              <a:solidFill>
                <a:srgbClr val="586C89"/>
              </a:solidFill>
            </a:endParaRPr>
          </a:p>
          <a:p>
            <a:pPr algn="just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fr-FR" dirty="0">
                <a:solidFill>
                  <a:srgbClr val="586C89"/>
                </a:solidFill>
              </a:rPr>
              <a:t>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="" xmlns:a16="http://schemas.microsoft.com/office/drawing/2014/main" id="{68581224-4035-470A-8285-8CC182F9AF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156166"/>
              </p:ext>
            </p:extLst>
          </p:nvPr>
        </p:nvGraphicFramePr>
        <p:xfrm>
          <a:off x="1172888" y="3645024"/>
          <a:ext cx="6934200" cy="2029460"/>
        </p:xfrm>
        <a:graphic>
          <a:graphicData uri="http://schemas.openxmlformats.org/drawingml/2006/table">
            <a:tbl>
              <a:tblPr/>
              <a:tblGrid>
                <a:gridCol w="1392553">
                  <a:extLst>
                    <a:ext uri="{9D8B030D-6E8A-4147-A177-3AD203B41FA5}">
                      <a16:colId xmlns="" xmlns:a16="http://schemas.microsoft.com/office/drawing/2014/main" val="3499730231"/>
                    </a:ext>
                  </a:extLst>
                </a:gridCol>
                <a:gridCol w="1409216">
                  <a:extLst>
                    <a:ext uri="{9D8B030D-6E8A-4147-A177-3AD203B41FA5}">
                      <a16:colId xmlns="" xmlns:a16="http://schemas.microsoft.com/office/drawing/2014/main" val="951124533"/>
                    </a:ext>
                  </a:extLst>
                </a:gridCol>
                <a:gridCol w="4132431">
                  <a:extLst>
                    <a:ext uri="{9D8B030D-6E8A-4147-A177-3AD203B41FA5}">
                      <a16:colId xmlns="" xmlns:a16="http://schemas.microsoft.com/office/drawing/2014/main" val="4025719848"/>
                    </a:ext>
                  </a:extLst>
                </a:gridCol>
              </a:tblGrid>
              <a:tr h="5073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</a:rPr>
                        <a:t>Millésime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</a:rPr>
                        <a:t>Date livraison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</a:rPr>
                        <a:t>Coût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98840119"/>
                  </a:ext>
                </a:extLst>
              </a:tr>
              <a:tr h="5073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2006/2010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Octobre 2015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50 000 € (23 000 € LEADER) sur budget SIG abondé par les EPCI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3553473"/>
                  </a:ext>
                </a:extLst>
              </a:tr>
              <a:tr h="5073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Décembre 2017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14 000 </a:t>
                      </a:r>
                      <a:r>
                        <a:rPr lang="fr-FR" sz="14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€ (budget SCOT, financement Etat 50 % dans le cadre de la révision du SCOT)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3328821"/>
                  </a:ext>
                </a:extLst>
              </a:tr>
              <a:tr h="5073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Juillet 2019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15 500 € (budget propre PMO)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1309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68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7412151A-2914-4FCB-A455-9CD35362E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DF6C19-5604-400D-9717-27D704B02922}" type="slidenum">
              <a:rPr lang="fr-FR" altLang="fr-F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 altLang="fr-FR"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BC6C8AA9-C2A3-42F8-BB8C-015AB574F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36" y="1412776"/>
            <a:ext cx="3531732" cy="379614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EB9C3CD-82B1-4391-9878-B207B060D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548" y="1412776"/>
            <a:ext cx="3582900" cy="379925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933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0D0982F3-E188-4159-945E-29DF9C8D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DF6C19-5604-400D-9717-27D704B02922}" type="slidenum">
              <a:rPr lang="fr-FR" altLang="fr-FR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 altLang="fr-FR"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3EB49D43-4DAE-405F-8E10-9136B33B5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06" y="0"/>
            <a:ext cx="4617676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539B0318-59B6-46C9-BD04-DB1F13901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183" y="0"/>
            <a:ext cx="44958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3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19771</TotalTime>
  <Words>820</Words>
  <Application>Microsoft Office PowerPoint</Application>
  <PresentationFormat>Affichage à l'écran (4:3)</PresentationFormat>
  <Paragraphs>162</Paragraphs>
  <Slides>18</Slides>
  <Notes>8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Thème Office</vt:lpstr>
      <vt:lpstr>Photo Editor Photo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Paul HEDIN</dc:creator>
  <cp:lastModifiedBy>Paul HEDIN</cp:lastModifiedBy>
  <cp:revision>509</cp:revision>
  <cp:lastPrinted>2014-12-11T13:18:48Z</cp:lastPrinted>
  <dcterms:created xsi:type="dcterms:W3CDTF">2014-11-17T14:36:09Z</dcterms:created>
  <dcterms:modified xsi:type="dcterms:W3CDTF">2020-01-21T13:41:44Z</dcterms:modified>
</cp:coreProperties>
</file>