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handoutMasterIdLst>
    <p:handoutMasterId r:id="rId21"/>
  </p:handoutMasterIdLst>
  <p:sldIdLst>
    <p:sldId id="256" r:id="rId2"/>
    <p:sldId id="268" r:id="rId3"/>
    <p:sldId id="413" r:id="rId4"/>
    <p:sldId id="487" r:id="rId5"/>
    <p:sldId id="488" r:id="rId6"/>
    <p:sldId id="489" r:id="rId7"/>
    <p:sldId id="490" r:id="rId8"/>
    <p:sldId id="491" r:id="rId9"/>
    <p:sldId id="492" r:id="rId10"/>
    <p:sldId id="493" r:id="rId11"/>
    <p:sldId id="415" r:id="rId12"/>
    <p:sldId id="416" r:id="rId13"/>
    <p:sldId id="417" r:id="rId14"/>
    <p:sldId id="418" r:id="rId15"/>
    <p:sldId id="420" r:id="rId16"/>
    <p:sldId id="279" r:id="rId17"/>
    <p:sldId id="419" r:id="rId18"/>
    <p:sldId id="421" r:id="rId19"/>
  </p:sldIdLst>
  <p:sldSz cx="9144000" cy="6858000" type="screen4x3"/>
  <p:notesSz cx="6797675" cy="9926638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3126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3A2C7"/>
    <a:srgbClr val="FFFF99"/>
    <a:srgbClr val="EAB5EB"/>
    <a:srgbClr val="A2D29A"/>
    <a:srgbClr val="F9B277"/>
    <a:srgbClr val="FF6D6D"/>
    <a:srgbClr val="64C14B"/>
    <a:srgbClr val="CCFF99"/>
    <a:srgbClr val="00D25F"/>
    <a:srgbClr val="F9636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A107856-5554-42FB-B03E-39F5DBC370BA}" styleName="Style moyen 4 - Accentuation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C4B1156A-380E-4F78-BDF5-A606A8083BF9}" styleName="Style moyen 4 - Accentuation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69CF1AB2-1976-4502-BF36-3FF5EA218861}" styleName="Style moyen 4 - Accentuation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16D9F66E-5EB9-4882-86FB-DCBF35E3C3E4}" styleName="Style moyen 4 - Accentuation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D7AC3CCA-C797-4891-BE02-D94E43425B78}" styleName="Style moyen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0505E3EF-67EA-436B-97B2-0124C06EBD24}" styleName="Style moyen 4 - Accentuation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8686" autoAdjust="0"/>
  </p:normalViewPr>
  <p:slideViewPr>
    <p:cSldViewPr>
      <p:cViewPr>
        <p:scale>
          <a:sx n="97" d="100"/>
          <a:sy n="97" d="100"/>
        </p:scale>
        <p:origin x="-1362" y="-25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82" d="100"/>
          <a:sy n="82" d="100"/>
        </p:scale>
        <p:origin x="-3918" y="-102"/>
      </p:cViewPr>
      <p:guideLst>
        <p:guide orient="horz" pos="3126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862" cy="495793"/>
          </a:xfrm>
          <a:prstGeom prst="rect">
            <a:avLst/>
          </a:prstGeom>
        </p:spPr>
        <p:txBody>
          <a:bodyPr vert="horz" lIns="88221" tIns="44111" rIns="88221" bIns="44111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50294" y="0"/>
            <a:ext cx="2945862" cy="495793"/>
          </a:xfrm>
          <a:prstGeom prst="rect">
            <a:avLst/>
          </a:prstGeom>
        </p:spPr>
        <p:txBody>
          <a:bodyPr vert="horz" lIns="88221" tIns="44111" rIns="88221" bIns="44111" rtlCol="0"/>
          <a:lstStyle>
            <a:lvl1pPr algn="r">
              <a:defRPr sz="1200"/>
            </a:lvl1pPr>
          </a:lstStyle>
          <a:p>
            <a:fld id="{3271FAE0-051F-4452-9D5A-EDCB2CADDA7F}" type="datetimeFigureOut">
              <a:rPr lang="fr-FR" smtClean="0"/>
              <a:t>21/01/2020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429305"/>
            <a:ext cx="2945862" cy="495793"/>
          </a:xfrm>
          <a:prstGeom prst="rect">
            <a:avLst/>
          </a:prstGeom>
        </p:spPr>
        <p:txBody>
          <a:bodyPr vert="horz" lIns="88221" tIns="44111" rIns="88221" bIns="44111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50294" y="9429305"/>
            <a:ext cx="2945862" cy="495793"/>
          </a:xfrm>
          <a:prstGeom prst="rect">
            <a:avLst/>
          </a:prstGeom>
        </p:spPr>
        <p:txBody>
          <a:bodyPr vert="horz" lIns="88221" tIns="44111" rIns="88221" bIns="44111" rtlCol="0" anchor="b"/>
          <a:lstStyle>
            <a:lvl1pPr algn="r">
              <a:defRPr sz="1200"/>
            </a:lvl1pPr>
          </a:lstStyle>
          <a:p>
            <a:fld id="{77D7AED0-E949-41A7-81D3-0553D2A014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4237576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5659" cy="496332"/>
          </a:xfrm>
          <a:prstGeom prst="rect">
            <a:avLst/>
          </a:prstGeom>
        </p:spPr>
        <p:txBody>
          <a:bodyPr vert="horz" lIns="95562" tIns="47781" rIns="95562" bIns="47781" rtlCol="0"/>
          <a:lstStyle>
            <a:lvl1pPr algn="l">
              <a:defRPr sz="13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0443" y="1"/>
            <a:ext cx="2945659" cy="496332"/>
          </a:xfrm>
          <a:prstGeom prst="rect">
            <a:avLst/>
          </a:prstGeom>
        </p:spPr>
        <p:txBody>
          <a:bodyPr vert="horz" lIns="95562" tIns="47781" rIns="95562" bIns="47781" rtlCol="0"/>
          <a:lstStyle>
            <a:lvl1pPr algn="r">
              <a:defRPr sz="1300"/>
            </a:lvl1pPr>
          </a:lstStyle>
          <a:p>
            <a:fld id="{DE4C7A7B-5E2B-4984-9B2D-F2C716F6EF31}" type="datetimeFigureOut">
              <a:rPr lang="fr-FR" smtClean="0"/>
              <a:t>21/01/2020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5562" tIns="47781" rIns="95562" bIns="47781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5562" tIns="47781" rIns="95562" bIns="47781" rtlCol="0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6332"/>
          </a:xfrm>
          <a:prstGeom prst="rect">
            <a:avLst/>
          </a:prstGeom>
        </p:spPr>
        <p:txBody>
          <a:bodyPr vert="horz" lIns="95562" tIns="47781" rIns="95562" bIns="47781" rtlCol="0" anchor="b"/>
          <a:lstStyle>
            <a:lvl1pPr algn="l">
              <a:defRPr sz="13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6332"/>
          </a:xfrm>
          <a:prstGeom prst="rect">
            <a:avLst/>
          </a:prstGeom>
        </p:spPr>
        <p:txBody>
          <a:bodyPr vert="horz" lIns="95562" tIns="47781" rIns="95562" bIns="47781" rtlCol="0" anchor="b"/>
          <a:lstStyle>
            <a:lvl1pPr algn="r">
              <a:defRPr sz="1300"/>
            </a:lvl1pPr>
          </a:lstStyle>
          <a:p>
            <a:fld id="{238BB79F-77F6-40A0-8847-73AE6E7E29A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148794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8BB79F-77F6-40A0-8847-73AE6E7E29A0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2190498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8BB79F-77F6-40A0-8847-73AE6E7E29A0}" type="slidenum">
              <a:rPr lang="fr-FR" smtClean="0"/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2190498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8BB79F-77F6-40A0-8847-73AE6E7E29A0}" type="slidenum">
              <a:rPr lang="fr-FR" smtClean="0"/>
              <a:t>12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2190498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8BB79F-77F6-40A0-8847-73AE6E7E29A0}" type="slidenum">
              <a:rPr lang="fr-FR" smtClean="0"/>
              <a:t>13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2190498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- Le Pays Marennes Oléron (PMO) est dominé par les zones humides (40% du territoire). </a:t>
            </a:r>
          </a:p>
          <a:p>
            <a:r>
              <a:rPr lang="fr-FR" dirty="0"/>
              <a:t>- Les territoires artificialisés représentent 16% du PMO. Le taux d’artificialisation est particulièrement élevé sur la CC de l’île d’Oléron (22% en moyenne). Ce phénomène est toutefois caractéristique des communes du littoral.</a:t>
            </a:r>
          </a:p>
          <a:p>
            <a:r>
              <a:rPr lang="fr-FR" dirty="0"/>
              <a:t>- L’urbanisation représente 2/3 des territoires artificialisés du PMO. </a:t>
            </a:r>
          </a:p>
          <a:p>
            <a:pPr marL="171450" indent="-171450">
              <a:buFontTx/>
              <a:buChar char="-"/>
            </a:pPr>
            <a:r>
              <a:rPr lang="fr-FR" dirty="0"/>
              <a:t>La densité de l’habitat se situe entre 5 et 20 logements par hectare urbanisé, avec une moyenne de 14 sur le Pays de Marennes Oléron (15 en </a:t>
            </a:r>
            <a:r>
              <a:rPr lang="fr-FR" dirty="0" err="1"/>
              <a:t>Charentes-Maritime</a:t>
            </a:r>
            <a:r>
              <a:rPr lang="fr-FR" dirty="0"/>
              <a:t>, 12 en Nouvelle Aquitaine en moyenne). 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8BB79F-77F6-40A0-8847-73AE6E7E29A0}" type="slidenum">
              <a:rPr lang="fr-FR" smtClean="0"/>
              <a:t>14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2190498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Symbol"/>
              <a:buChar char="Þ"/>
            </a:pPr>
            <a:r>
              <a:rPr lang="fr-FR" dirty="0"/>
              <a:t>Pour catégoriser ces constructions, définition de la tache</a:t>
            </a:r>
            <a:r>
              <a:rPr lang="fr-FR" baseline="0" dirty="0"/>
              <a:t> urbaine = </a:t>
            </a:r>
          </a:p>
          <a:p>
            <a:pPr marL="171450" indent="-171450">
              <a:buFontTx/>
              <a:buChar char="-"/>
            </a:pPr>
            <a:r>
              <a:rPr lang="fr-FR" dirty="0"/>
              <a:t>Environ 2/3 de l’artificialisation s’est effectuée en extension, c’est-à-dire en dehors de la tâche urbaine de 2006. </a:t>
            </a:r>
          </a:p>
          <a:p>
            <a:pPr marL="171450" indent="-171450">
              <a:buFontTx/>
              <a:buChar char="-"/>
            </a:pPr>
            <a:r>
              <a:rPr lang="fr-FR" dirty="0"/>
              <a:t>85% de l’artificialisation dédiée aux zones industrielles et commerciales s’est effectuée en extension </a:t>
            </a:r>
          </a:p>
          <a:p>
            <a:pPr marL="171450" indent="-171450">
              <a:buFontTx/>
              <a:buChar char="-"/>
            </a:pPr>
            <a:r>
              <a:rPr lang="fr-FR" dirty="0"/>
              <a:t>Le taux d’artificialisation annuel du PMO est de 0,29% entre 2006 et 2014. La comparaison des taux d’artificialisation entre 2006 et 2010 et 2010 et 2014 montre un ralentissement de l’artificialisation depuis 2010.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8BB79F-77F6-40A0-8847-73AE6E7E29A0}" type="slidenum">
              <a:rPr lang="fr-FR" smtClean="0"/>
              <a:t>15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2190498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8BB79F-77F6-40A0-8847-73AE6E7E29A0}" type="slidenum">
              <a:rPr lang="fr-FR" smtClean="0"/>
              <a:t>17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2190498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fr-FR" dirty="0"/>
              <a:t>Les espaces artificialisés ont augmenté de 135 ha. 3/5 de cette artificialisation s’est effectuée sur la communauté de communes de l’île d’Oléron. 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8BB79F-77F6-40A0-8847-73AE6E7E29A0}" type="slidenum">
              <a:rPr lang="fr-FR" smtClean="0"/>
              <a:t>18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219049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Master" Target="../slideMasters/slideMaster1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.png"/><Relationship Id="rId5" Type="http://schemas.openxmlformats.org/officeDocument/2006/relationships/oleObject" Target="../embeddings/oleObject2.bin"/><Relationship Id="rId4" Type="http://schemas.openxmlformats.org/officeDocument/2006/relationships/image" Target="../media/image5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Master" Target="../slideMasters/slideMaster1.xml"/><Relationship Id="rId1" Type="http://schemas.openxmlformats.org/officeDocument/2006/relationships/vmlDrawing" Target="../drawings/vmlDrawing9.vml"/><Relationship Id="rId6" Type="http://schemas.openxmlformats.org/officeDocument/2006/relationships/image" Target="../media/image1.png"/><Relationship Id="rId5" Type="http://schemas.openxmlformats.org/officeDocument/2006/relationships/oleObject" Target="../embeddings/oleObject9.bin"/><Relationship Id="rId4" Type="http://schemas.openxmlformats.org/officeDocument/2006/relationships/image" Target="../media/image4.jpeg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Master" Target="../slideMasters/slideMaster1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1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Master" Target="../slideMasters/slideMaster1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1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Master" Target="../slideMasters/slideMaster1.xml"/><Relationship Id="rId1" Type="http://schemas.openxmlformats.org/officeDocument/2006/relationships/vmlDrawing" Target="../drawings/vmlDrawing5.vml"/><Relationship Id="rId4" Type="http://schemas.openxmlformats.org/officeDocument/2006/relationships/image" Target="../media/image1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Master" Target="../slideMasters/slideMaster1.xml"/><Relationship Id="rId1" Type="http://schemas.openxmlformats.org/officeDocument/2006/relationships/vmlDrawing" Target="../drawings/vmlDrawing6.vml"/><Relationship Id="rId4" Type="http://schemas.openxmlformats.org/officeDocument/2006/relationships/image" Target="../media/image1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Master" Target="../slideMasters/slideMaster1.xml"/><Relationship Id="rId1" Type="http://schemas.openxmlformats.org/officeDocument/2006/relationships/vmlDrawing" Target="../drawings/vmlDrawing7.vml"/><Relationship Id="rId4" Type="http://schemas.openxmlformats.org/officeDocument/2006/relationships/image" Target="../media/image1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slideMaster" Target="../slideMasters/slideMaster1.xml"/><Relationship Id="rId1" Type="http://schemas.openxmlformats.org/officeDocument/2006/relationships/vmlDrawing" Target="../drawings/vmlDrawing8.vml"/><Relationship Id="rId4" Type="http://schemas.openxmlformats.org/officeDocument/2006/relationships/image" Target="../media/image1.pn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971B97-E128-4558-BA9E-D2949C1EDE77}" type="datetimeFigureOut">
              <a:rPr lang="fr-FR" smtClean="0"/>
              <a:t>21/01/2020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CB0F4-6CCD-481D-A1BA-DA03A8039489}" type="slidenum">
              <a:rPr lang="fr-FR" smtClean="0"/>
              <a:t>‹N°›</a:t>
            </a:fld>
            <a:endParaRPr lang="fr-FR"/>
          </a:p>
        </p:txBody>
      </p:sp>
      <p:pic>
        <p:nvPicPr>
          <p:cNvPr id="7" name="Picture 151" descr="N&amp;B_12x12cm_300dpi copie"/>
          <p:cNvPicPr>
            <a:picLocks noChangeAspect="1" noChangeArrowheads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10125" y="-9525"/>
            <a:ext cx="4333875" cy="431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4" descr="U:\Pmo\Amenagement\Observatoire\administration\Logos-Modèles\Logos\pano_couleur\Frise-Gris.png"/>
          <p:cNvPicPr>
            <a:picLocks noChangeAspect="1" noChangeArrowheads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0638" y="6183313"/>
            <a:ext cx="9164638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10" name="Objet 9"/>
          <p:cNvGraphicFramePr>
            <a:graphicFrameLocks noChangeAspect="1"/>
          </p:cNvGraphicFramePr>
          <p:nvPr userDrawn="1">
            <p:extLst>
              <p:ext uri="{D42A27DB-BD31-4B8C-83A1-F6EECF244321}">
                <p14:modId xmlns:p14="http://schemas.microsoft.com/office/powerpoint/2010/main" val="150920289"/>
              </p:ext>
            </p:extLst>
          </p:nvPr>
        </p:nvGraphicFramePr>
        <p:xfrm>
          <a:off x="8604250" y="115888"/>
          <a:ext cx="425450" cy="838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24" name="Photo Editor Photo" r:id="rId5" imgW="5609524" imgH="11209524" progId="MSPhotoEd.3">
                  <p:embed/>
                </p:oleObj>
              </mc:Choice>
              <mc:Fallback>
                <p:oleObj name="Photo Editor Photo" r:id="rId5" imgW="5609524" imgH="11209524" progId="MSPhotoEd.3">
                  <p:embed/>
                  <p:pic>
                    <p:nvPicPr>
                      <p:cNvPr id="0" name="Obje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604250" y="115888"/>
                        <a:ext cx="425450" cy="838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7269953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971B97-E128-4558-BA9E-D2949C1EDE77}" type="datetimeFigureOut">
              <a:rPr lang="fr-FR" smtClean="0"/>
              <a:t>21/01/2020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CB0F4-6CCD-481D-A1BA-DA03A803948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087404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971B97-E128-4558-BA9E-D2949C1EDE77}" type="datetimeFigureOut">
              <a:rPr lang="fr-FR" smtClean="0"/>
              <a:t>21/01/2020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CB0F4-6CCD-481D-A1BA-DA03A803948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6815601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971B97-E128-4558-BA9E-D2949C1EDE77}" type="datetimeFigureOut">
              <a:rPr lang="fr-FR" smtClean="0"/>
              <a:t>21/01/2020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CB0F4-6CCD-481D-A1BA-DA03A803948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0861345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971B97-E128-4558-BA9E-D2949C1EDE77}" type="datetimeFigureOut">
              <a:rPr lang="fr-FR" smtClean="0"/>
              <a:t>21/01/2020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CB0F4-6CCD-481D-A1BA-DA03A803948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2571215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971B97-E128-4558-BA9E-D2949C1EDE77}" type="datetimeFigureOut">
              <a:rPr lang="fr-FR" smtClean="0"/>
              <a:t>21/01/2020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CB0F4-6CCD-481D-A1BA-DA03A803948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4317600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971B97-E128-4558-BA9E-D2949C1EDE77}" type="datetimeFigureOut">
              <a:rPr lang="fr-FR" smtClean="0"/>
              <a:t>21/01/2020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CB0F4-6CCD-481D-A1BA-DA03A803948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3487614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971B97-E128-4558-BA9E-D2949C1EDE77}" type="datetimeFigureOut">
              <a:rPr lang="fr-FR" smtClean="0"/>
              <a:t>21/01/2020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CB0F4-6CCD-481D-A1BA-DA03A803948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6448357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971B97-E128-4558-BA9E-D2949C1EDE77}" type="datetimeFigureOut">
              <a:rPr lang="fr-FR" smtClean="0"/>
              <a:t>21/01/2020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CB0F4-6CCD-481D-A1BA-DA03A803948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4437863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U:\Pmo\Amenagement\Observatoire\administration\Logos-Modèles\Logos\pano_couleur\Frise-Gris.png"/>
          <p:cNvPicPr>
            <a:picLocks noChangeAspect="1" noChangeArrowheads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0638" y="6183313"/>
            <a:ext cx="9164638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ZoneTexte 1"/>
          <p:cNvSpPr txBox="1">
            <a:spLocks noChangeArrowheads="1"/>
          </p:cNvSpPr>
          <p:nvPr userDrawn="1"/>
        </p:nvSpPr>
        <p:spPr bwMode="auto">
          <a:xfrm>
            <a:off x="7816850" y="6669088"/>
            <a:ext cx="1385888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4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4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4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4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4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66"/>
              </a:buClr>
              <a:buFont typeface="Wingdings" pitchFamily="2" charset="2"/>
              <a:buChar char="ü"/>
              <a:defRPr sz="14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66"/>
              </a:buClr>
              <a:buFont typeface="Wingdings" pitchFamily="2" charset="2"/>
              <a:buChar char="ü"/>
              <a:defRPr sz="14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66"/>
              </a:buClr>
              <a:buFont typeface="Wingdings" pitchFamily="2" charset="2"/>
              <a:buChar char="ü"/>
              <a:defRPr sz="14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66"/>
              </a:buClr>
              <a:buFont typeface="Wingdings" pitchFamily="2" charset="2"/>
              <a:buChar char="ü"/>
              <a:defRPr sz="14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buFont typeface="Wingdings" pitchFamily="2" charset="2"/>
              <a:buNone/>
              <a:defRPr/>
            </a:pPr>
            <a:r>
              <a:rPr lang="fr-FR" altLang="fr-FR" sz="1000" dirty="0">
                <a:solidFill>
                  <a:schemeClr val="bg1"/>
                </a:solidFill>
              </a:rPr>
              <a:t>Portrait de territoire</a:t>
            </a:r>
          </a:p>
        </p:txBody>
      </p:sp>
      <p:pic>
        <p:nvPicPr>
          <p:cNvPr id="7" name="Picture 151" descr="N&amp;B_12x12cm_300dpi copie"/>
          <p:cNvPicPr>
            <a:picLocks noChangeAspect="1" noChangeArrowheads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10125" y="-9525"/>
            <a:ext cx="4333875" cy="431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dirty="0"/>
              <a:t>Modifiez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8" name="Rectangle 31"/>
          <p:cNvSpPr>
            <a:spLocks noGrp="1" noChangeArrowheads="1"/>
          </p:cNvSpPr>
          <p:nvPr>
            <p:ph type="dt" sz="half" idx="10"/>
          </p:nvPr>
        </p:nvSpPr>
        <p:spPr>
          <a:xfrm>
            <a:off x="1066800" y="64135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altLang="fr-FR"/>
          </a:p>
        </p:txBody>
      </p:sp>
      <p:sp>
        <p:nvSpPr>
          <p:cNvPr id="9" name="Rectangle 32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altLang="fr-FR"/>
          </a:p>
        </p:txBody>
      </p:sp>
      <p:graphicFrame>
        <p:nvGraphicFramePr>
          <p:cNvPr id="2" name="Objet 1"/>
          <p:cNvGraphicFramePr>
            <a:graphicFrameLocks noChangeAspect="1"/>
          </p:cNvGraphicFramePr>
          <p:nvPr userDrawn="1">
            <p:extLst>
              <p:ext uri="{D42A27DB-BD31-4B8C-83A1-F6EECF244321}">
                <p14:modId xmlns:p14="http://schemas.microsoft.com/office/powerpoint/2010/main" val="150920289"/>
              </p:ext>
            </p:extLst>
          </p:nvPr>
        </p:nvGraphicFramePr>
        <p:xfrm>
          <a:off x="8604250" y="115888"/>
          <a:ext cx="425450" cy="838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08" name="Photo Editor Photo" r:id="rId5" imgW="5609524" imgH="11209524" progId="MSPhotoEd.3">
                  <p:embed/>
                </p:oleObj>
              </mc:Choice>
              <mc:Fallback>
                <p:oleObj name="Photo Editor Photo" r:id="rId5" imgW="5609524" imgH="11209524" progId="MSPhotoEd.3">
                  <p:embed/>
                  <p:pic>
                    <p:nvPicPr>
                      <p:cNvPr id="0" name="Obje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604250" y="115888"/>
                        <a:ext cx="425450" cy="838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82897112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solidFill>
                  <a:prstClr val="black"/>
                </a:solidFill>
                <a:cs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0E91B0F-96F3-4F8B-A660-DA6162EC5D5F}" type="datetime1">
              <a:rPr lang="fr-FR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21/01/2020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solidFill>
                  <a:prstClr val="black"/>
                </a:solidFill>
                <a:cs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fr-FR"/>
              <a:t>Comité Décisionnel n°1                                                       6 octobre 2011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ADF6C19-5604-400D-9717-27D704B02922}" type="slidenum">
              <a:rPr lang="fr-FR" altLang="fr-FR" smtClean="0">
                <a:cs typeface="Arial" panose="020B060402020202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‹N°›</a:t>
            </a:fld>
            <a:endParaRPr lang="fr-FR" altLang="fr-FR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304722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rodu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971B97-E128-4558-BA9E-D2949C1EDE77}" type="datetimeFigureOut">
              <a:rPr lang="fr-FR" smtClean="0"/>
              <a:t>21/01/2020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CB0F4-6CCD-481D-A1BA-DA03A8039489}" type="slidenum">
              <a:rPr lang="fr-FR" smtClean="0"/>
              <a:t>‹N°›</a:t>
            </a:fld>
            <a:endParaRPr lang="fr-FR"/>
          </a:p>
        </p:txBody>
      </p:sp>
      <p:sp>
        <p:nvSpPr>
          <p:cNvPr id="8" name="Rectangle 7"/>
          <p:cNvSpPr/>
          <p:nvPr userDrawn="1"/>
        </p:nvSpPr>
        <p:spPr>
          <a:xfrm>
            <a:off x="179512" y="188640"/>
            <a:ext cx="504056" cy="86409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Rectangle 9"/>
          <p:cNvSpPr/>
          <p:nvPr userDrawn="1"/>
        </p:nvSpPr>
        <p:spPr bwMode="auto">
          <a:xfrm rot="16200000">
            <a:off x="-3168549" y="3132040"/>
            <a:ext cx="6885386" cy="621305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txBody>
          <a:bodyPr/>
          <a:lstStyle/>
          <a:p>
            <a:pPr algn="ctr">
              <a:buFont typeface="Wingdings" pitchFamily="2" charset="2"/>
              <a:buNone/>
              <a:defRPr/>
            </a:pPr>
            <a:endParaRPr lang="fr-FR" sz="900" dirty="0">
              <a:solidFill>
                <a:schemeClr val="accent1"/>
              </a:solidFill>
            </a:endParaRPr>
          </a:p>
          <a:p>
            <a:pPr algn="ctr">
              <a:buFont typeface="Wingdings" pitchFamily="2" charset="2"/>
              <a:buNone/>
              <a:defRPr/>
            </a:pPr>
            <a:r>
              <a:rPr lang="fr-FR" b="1" dirty="0">
                <a:solidFill>
                  <a:schemeClr val="bg1"/>
                </a:solidFill>
              </a:rPr>
              <a:t>CONTEXTE ACTUEL</a:t>
            </a:r>
          </a:p>
        </p:txBody>
      </p:sp>
      <p:graphicFrame>
        <p:nvGraphicFramePr>
          <p:cNvPr id="7" name="Objet 6"/>
          <p:cNvGraphicFramePr>
            <a:graphicFrameLocks noChangeAspect="1"/>
          </p:cNvGraphicFramePr>
          <p:nvPr userDrawn="1">
            <p:extLst>
              <p:ext uri="{D42A27DB-BD31-4B8C-83A1-F6EECF244321}">
                <p14:modId xmlns:p14="http://schemas.microsoft.com/office/powerpoint/2010/main" val="150920289"/>
              </p:ext>
            </p:extLst>
          </p:nvPr>
        </p:nvGraphicFramePr>
        <p:xfrm>
          <a:off x="8604250" y="115888"/>
          <a:ext cx="425450" cy="838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83" name="Photo Editor Photo" r:id="rId3" imgW="5609524" imgH="11209524" progId="MSPhotoEd.3">
                  <p:embed/>
                </p:oleObj>
              </mc:Choice>
              <mc:Fallback>
                <p:oleObj name="Photo Editor Photo" r:id="rId3" imgW="5609524" imgH="11209524" progId="MSPhotoEd.3">
                  <p:embed/>
                  <p:pic>
                    <p:nvPicPr>
                      <p:cNvPr id="0" name="Obje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604250" y="115888"/>
                        <a:ext cx="425450" cy="838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3157268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C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971B97-E128-4558-BA9E-D2949C1EDE77}" type="datetimeFigureOut">
              <a:rPr lang="fr-FR" smtClean="0"/>
              <a:t>21/01/2020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CB0F4-6CCD-481D-A1BA-DA03A8039489}" type="slidenum">
              <a:rPr lang="fr-FR" smtClean="0"/>
              <a:t>‹N°›</a:t>
            </a:fld>
            <a:endParaRPr lang="fr-FR"/>
          </a:p>
        </p:txBody>
      </p:sp>
      <p:sp>
        <p:nvSpPr>
          <p:cNvPr id="8" name="Rectangle 7"/>
          <p:cNvSpPr/>
          <p:nvPr userDrawn="1"/>
        </p:nvSpPr>
        <p:spPr>
          <a:xfrm>
            <a:off x="179512" y="188640"/>
            <a:ext cx="504056" cy="86409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Rectangle 9"/>
          <p:cNvSpPr/>
          <p:nvPr userDrawn="1"/>
        </p:nvSpPr>
        <p:spPr bwMode="auto">
          <a:xfrm rot="16200000">
            <a:off x="-3168551" y="3132036"/>
            <a:ext cx="6885388" cy="621305"/>
          </a:xfrm>
          <a:prstGeom prst="rect">
            <a:avLst/>
          </a:prstGeom>
          <a:solidFill>
            <a:srgbClr val="F9B277"/>
          </a:solidFill>
          <a:ln>
            <a:noFill/>
          </a:ln>
          <a:effectLst/>
        </p:spPr>
        <p:txBody>
          <a:bodyPr/>
          <a:lstStyle/>
          <a:p>
            <a:pPr algn="ctr">
              <a:buFont typeface="Wingdings" pitchFamily="2" charset="2"/>
              <a:buNone/>
              <a:defRPr/>
            </a:pPr>
            <a:endParaRPr lang="fr-FR" sz="900" dirty="0">
              <a:solidFill>
                <a:schemeClr val="accent1"/>
              </a:solidFill>
            </a:endParaRPr>
          </a:p>
          <a:p>
            <a:pPr algn="ctr">
              <a:buFont typeface="Wingdings" pitchFamily="2" charset="2"/>
              <a:buNone/>
              <a:defRPr/>
            </a:pPr>
            <a:r>
              <a:rPr lang="fr-FR" b="1" dirty="0">
                <a:solidFill>
                  <a:schemeClr val="bg1"/>
                </a:solidFill>
              </a:rPr>
              <a:t>OCCUPATION DU SOL</a:t>
            </a:r>
          </a:p>
        </p:txBody>
      </p:sp>
      <p:graphicFrame>
        <p:nvGraphicFramePr>
          <p:cNvPr id="7" name="Objet 6"/>
          <p:cNvGraphicFramePr>
            <a:graphicFrameLocks noChangeAspect="1"/>
          </p:cNvGraphicFramePr>
          <p:nvPr userDrawn="1">
            <p:extLst>
              <p:ext uri="{D42A27DB-BD31-4B8C-83A1-F6EECF244321}">
                <p14:modId xmlns:p14="http://schemas.microsoft.com/office/powerpoint/2010/main" val="3109227900"/>
              </p:ext>
            </p:extLst>
          </p:nvPr>
        </p:nvGraphicFramePr>
        <p:xfrm>
          <a:off x="8604250" y="115888"/>
          <a:ext cx="425450" cy="838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78" name="Photo Editor Photo" r:id="rId3" imgW="5609524" imgH="11209524" progId="MSPhotoEd.3">
                  <p:embed/>
                </p:oleObj>
              </mc:Choice>
              <mc:Fallback>
                <p:oleObj name="Photo Editor Photo" r:id="rId3" imgW="5609524" imgH="11209524" progId="MSPhotoEd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604250" y="115888"/>
                        <a:ext cx="425450" cy="838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1900177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so foncie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971B97-E128-4558-BA9E-D2949C1EDE77}" type="datetimeFigureOut">
              <a:rPr lang="fr-FR" smtClean="0"/>
              <a:t>21/01/2020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CB0F4-6CCD-481D-A1BA-DA03A8039489}" type="slidenum">
              <a:rPr lang="fr-FR" smtClean="0"/>
              <a:t>‹N°›</a:t>
            </a:fld>
            <a:endParaRPr lang="fr-FR"/>
          </a:p>
        </p:txBody>
      </p:sp>
      <p:sp>
        <p:nvSpPr>
          <p:cNvPr id="8" name="Rectangle 7"/>
          <p:cNvSpPr/>
          <p:nvPr userDrawn="1"/>
        </p:nvSpPr>
        <p:spPr>
          <a:xfrm>
            <a:off x="179512" y="188640"/>
            <a:ext cx="504056" cy="86409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Rectangle 9"/>
          <p:cNvSpPr/>
          <p:nvPr userDrawn="1"/>
        </p:nvSpPr>
        <p:spPr bwMode="auto">
          <a:xfrm rot="16200000">
            <a:off x="-3168550" y="3132039"/>
            <a:ext cx="6885387" cy="621305"/>
          </a:xfrm>
          <a:prstGeom prst="rect">
            <a:avLst/>
          </a:prstGeom>
          <a:solidFill>
            <a:srgbClr val="FF6D6D"/>
          </a:solidFill>
          <a:ln>
            <a:noFill/>
          </a:ln>
          <a:effectLst/>
        </p:spPr>
        <p:txBody>
          <a:bodyPr/>
          <a:lstStyle/>
          <a:p>
            <a:pPr algn="ctr">
              <a:buFont typeface="Wingdings" pitchFamily="2" charset="2"/>
              <a:buNone/>
              <a:defRPr/>
            </a:pPr>
            <a:endParaRPr lang="fr-FR" sz="900" dirty="0">
              <a:solidFill>
                <a:schemeClr val="accent1"/>
              </a:solidFill>
            </a:endParaRPr>
          </a:p>
          <a:p>
            <a:pPr algn="ctr">
              <a:buFont typeface="Wingdings" pitchFamily="2" charset="2"/>
              <a:buNone/>
              <a:defRPr/>
            </a:pPr>
            <a:r>
              <a:rPr lang="fr-FR" b="1" dirty="0">
                <a:solidFill>
                  <a:schemeClr val="bg1"/>
                </a:solidFill>
              </a:rPr>
              <a:t>ANALYSE</a:t>
            </a:r>
            <a:r>
              <a:rPr lang="fr-FR" b="1" baseline="0" dirty="0">
                <a:solidFill>
                  <a:schemeClr val="bg1"/>
                </a:solidFill>
              </a:rPr>
              <a:t> DE LA CONSOMMATION FONCIERE</a:t>
            </a:r>
            <a:endParaRPr lang="fr-FR" b="1" dirty="0">
              <a:solidFill>
                <a:schemeClr val="bg1"/>
              </a:solidFill>
            </a:endParaRPr>
          </a:p>
        </p:txBody>
      </p:sp>
      <p:graphicFrame>
        <p:nvGraphicFramePr>
          <p:cNvPr id="7" name="Objet 6"/>
          <p:cNvGraphicFramePr>
            <a:graphicFrameLocks noChangeAspect="1"/>
          </p:cNvGraphicFramePr>
          <p:nvPr userDrawn="1">
            <p:extLst>
              <p:ext uri="{D42A27DB-BD31-4B8C-83A1-F6EECF244321}">
                <p14:modId xmlns:p14="http://schemas.microsoft.com/office/powerpoint/2010/main" val="3109227900"/>
              </p:ext>
            </p:extLst>
          </p:nvPr>
        </p:nvGraphicFramePr>
        <p:xfrm>
          <a:off x="8604250" y="115888"/>
          <a:ext cx="425450" cy="838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302" name="Photo Editor Photo" r:id="rId3" imgW="5609524" imgH="11209524" progId="MSPhotoEd.3">
                  <p:embed/>
                </p:oleObj>
              </mc:Choice>
              <mc:Fallback>
                <p:oleObj name="Photo Editor Photo" r:id="rId3" imgW="5609524" imgH="11209524" progId="MSPhotoEd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604250" y="115888"/>
                        <a:ext cx="425450" cy="838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1900177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tentiel fonci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971B97-E128-4558-BA9E-D2949C1EDE77}" type="datetimeFigureOut">
              <a:rPr lang="fr-FR" smtClean="0"/>
              <a:t>21/01/2020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CB0F4-6CCD-481D-A1BA-DA03A8039489}" type="slidenum">
              <a:rPr lang="fr-FR" smtClean="0"/>
              <a:t>‹N°›</a:t>
            </a:fld>
            <a:endParaRPr lang="fr-FR"/>
          </a:p>
        </p:txBody>
      </p:sp>
      <p:sp>
        <p:nvSpPr>
          <p:cNvPr id="8" name="Rectangle 7"/>
          <p:cNvSpPr/>
          <p:nvPr userDrawn="1"/>
        </p:nvSpPr>
        <p:spPr>
          <a:xfrm>
            <a:off x="179512" y="188640"/>
            <a:ext cx="504056" cy="86409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Rectangle 9"/>
          <p:cNvSpPr/>
          <p:nvPr userDrawn="1"/>
        </p:nvSpPr>
        <p:spPr bwMode="auto">
          <a:xfrm rot="16200000">
            <a:off x="-3168551" y="3132038"/>
            <a:ext cx="6885385" cy="621305"/>
          </a:xfrm>
          <a:prstGeom prst="rect">
            <a:avLst/>
          </a:prstGeom>
          <a:solidFill>
            <a:srgbClr val="A2D29A"/>
          </a:solidFill>
          <a:ln>
            <a:noFill/>
          </a:ln>
          <a:effectLst/>
        </p:spPr>
        <p:txBody>
          <a:bodyPr/>
          <a:lstStyle/>
          <a:p>
            <a:pPr algn="ctr">
              <a:buFont typeface="Wingdings" pitchFamily="2" charset="2"/>
              <a:buNone/>
              <a:defRPr/>
            </a:pPr>
            <a:endParaRPr lang="fr-FR" sz="900" dirty="0">
              <a:solidFill>
                <a:schemeClr val="accent1"/>
              </a:solidFill>
            </a:endParaRPr>
          </a:p>
          <a:p>
            <a:pPr algn="ctr">
              <a:buFont typeface="Wingdings" pitchFamily="2" charset="2"/>
              <a:buNone/>
              <a:defRPr/>
            </a:pPr>
            <a:r>
              <a:rPr lang="fr-FR" b="1" dirty="0">
                <a:solidFill>
                  <a:schemeClr val="bg1"/>
                </a:solidFill>
              </a:rPr>
              <a:t>POTENTIEL FONCIER</a:t>
            </a:r>
          </a:p>
        </p:txBody>
      </p:sp>
      <p:graphicFrame>
        <p:nvGraphicFramePr>
          <p:cNvPr id="7" name="Objet 6"/>
          <p:cNvGraphicFramePr>
            <a:graphicFrameLocks noChangeAspect="1"/>
          </p:cNvGraphicFramePr>
          <p:nvPr userDrawn="1">
            <p:extLst>
              <p:ext uri="{D42A27DB-BD31-4B8C-83A1-F6EECF244321}">
                <p14:modId xmlns:p14="http://schemas.microsoft.com/office/powerpoint/2010/main" val="2085094552"/>
              </p:ext>
            </p:extLst>
          </p:nvPr>
        </p:nvGraphicFramePr>
        <p:xfrm>
          <a:off x="8604250" y="115888"/>
          <a:ext cx="425450" cy="838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326" name="Photo Editor Photo" r:id="rId3" imgW="5609524" imgH="11209524" progId="MSPhotoEd.3">
                  <p:embed/>
                </p:oleObj>
              </mc:Choice>
              <mc:Fallback>
                <p:oleObj name="Photo Editor Photo" r:id="rId3" imgW="5609524" imgH="11209524" progId="MSPhotoEd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604250" y="115888"/>
                        <a:ext cx="425450" cy="838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2644913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s obliqu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971B97-E128-4558-BA9E-D2949C1EDE77}" type="datetimeFigureOut">
              <a:rPr lang="fr-FR" smtClean="0"/>
              <a:t>21/01/2020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CB0F4-6CCD-481D-A1BA-DA03A8039489}" type="slidenum">
              <a:rPr lang="fr-FR" smtClean="0"/>
              <a:t>‹N°›</a:t>
            </a:fld>
            <a:endParaRPr lang="fr-FR"/>
          </a:p>
        </p:txBody>
      </p:sp>
      <p:sp>
        <p:nvSpPr>
          <p:cNvPr id="8" name="Rectangle 7"/>
          <p:cNvSpPr/>
          <p:nvPr userDrawn="1"/>
        </p:nvSpPr>
        <p:spPr>
          <a:xfrm>
            <a:off x="179512" y="188640"/>
            <a:ext cx="504056" cy="86409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Rectangle 9"/>
          <p:cNvSpPr/>
          <p:nvPr userDrawn="1"/>
        </p:nvSpPr>
        <p:spPr bwMode="auto">
          <a:xfrm rot="16200000">
            <a:off x="-3168550" y="3132040"/>
            <a:ext cx="6885387" cy="621305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  <a:effectLst/>
        </p:spPr>
        <p:txBody>
          <a:bodyPr/>
          <a:lstStyle/>
          <a:p>
            <a:pPr algn="ctr">
              <a:buFont typeface="Wingdings" pitchFamily="2" charset="2"/>
              <a:buNone/>
              <a:defRPr/>
            </a:pPr>
            <a:endParaRPr lang="fr-FR" sz="900" dirty="0">
              <a:solidFill>
                <a:schemeClr val="accent1"/>
              </a:solidFill>
            </a:endParaRPr>
          </a:p>
          <a:p>
            <a:pPr algn="ctr">
              <a:buFont typeface="Wingdings" pitchFamily="2" charset="2"/>
              <a:buNone/>
              <a:defRPr/>
            </a:pPr>
            <a:r>
              <a:rPr lang="fr-FR" b="1" dirty="0">
                <a:solidFill>
                  <a:schemeClr val="bg1"/>
                </a:solidFill>
              </a:rPr>
              <a:t>PHOTOS OBLIQUES</a:t>
            </a:r>
          </a:p>
        </p:txBody>
      </p:sp>
      <p:graphicFrame>
        <p:nvGraphicFramePr>
          <p:cNvPr id="7" name="Objet 6"/>
          <p:cNvGraphicFramePr>
            <a:graphicFrameLocks noChangeAspect="1"/>
          </p:cNvGraphicFramePr>
          <p:nvPr userDrawn="1">
            <p:extLst>
              <p:ext uri="{D42A27DB-BD31-4B8C-83A1-F6EECF244321}">
                <p14:modId xmlns:p14="http://schemas.microsoft.com/office/powerpoint/2010/main" val="1151257513"/>
              </p:ext>
            </p:extLst>
          </p:nvPr>
        </p:nvGraphicFramePr>
        <p:xfrm>
          <a:off x="8604250" y="115888"/>
          <a:ext cx="425450" cy="838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350" name="Photo Editor Photo" r:id="rId3" imgW="5609524" imgH="11209524" progId="MSPhotoEd.3">
                  <p:embed/>
                </p:oleObj>
              </mc:Choice>
              <mc:Fallback>
                <p:oleObj name="Photo Editor Photo" r:id="rId3" imgW="5609524" imgH="11209524" progId="MSPhotoEd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604250" y="115888"/>
                        <a:ext cx="425450" cy="838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7568426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P / 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971B97-E128-4558-BA9E-D2949C1EDE77}" type="datetimeFigureOut">
              <a:rPr lang="fr-FR" smtClean="0"/>
              <a:t>21/01/2020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CB0F4-6CCD-481D-A1BA-DA03A8039489}" type="slidenum">
              <a:rPr lang="fr-FR" smtClean="0"/>
              <a:t>‹N°›</a:t>
            </a:fld>
            <a:endParaRPr lang="fr-FR"/>
          </a:p>
        </p:txBody>
      </p:sp>
      <p:sp>
        <p:nvSpPr>
          <p:cNvPr id="8" name="Rectangle 7"/>
          <p:cNvSpPr/>
          <p:nvPr userDrawn="1"/>
        </p:nvSpPr>
        <p:spPr>
          <a:xfrm>
            <a:off x="179512" y="188640"/>
            <a:ext cx="504056" cy="86409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Rectangle 9"/>
          <p:cNvSpPr/>
          <p:nvPr userDrawn="1"/>
        </p:nvSpPr>
        <p:spPr bwMode="auto">
          <a:xfrm rot="16200000">
            <a:off x="-3168552" y="3132038"/>
            <a:ext cx="6885389" cy="621305"/>
          </a:xfrm>
          <a:prstGeom prst="rect">
            <a:avLst/>
          </a:prstGeom>
          <a:solidFill>
            <a:srgbClr val="EAB5EB"/>
          </a:solidFill>
          <a:ln>
            <a:noFill/>
          </a:ln>
          <a:effectLst/>
        </p:spPr>
        <p:txBody>
          <a:bodyPr/>
          <a:lstStyle/>
          <a:p>
            <a:pPr algn="ctr">
              <a:buFont typeface="Wingdings" pitchFamily="2" charset="2"/>
              <a:buNone/>
              <a:defRPr/>
            </a:pPr>
            <a:endParaRPr lang="fr-FR" sz="900" dirty="0">
              <a:solidFill>
                <a:schemeClr val="accent1"/>
              </a:solidFill>
            </a:endParaRPr>
          </a:p>
          <a:p>
            <a:pPr algn="ctr">
              <a:buFont typeface="Wingdings" pitchFamily="2" charset="2"/>
              <a:buNone/>
              <a:defRPr/>
            </a:pPr>
            <a:r>
              <a:rPr lang="fr-FR" b="1" dirty="0">
                <a:solidFill>
                  <a:schemeClr val="bg1"/>
                </a:solidFill>
              </a:rPr>
              <a:t>RESIDENCES</a:t>
            </a:r>
            <a:r>
              <a:rPr lang="fr-FR" b="1" baseline="0" dirty="0">
                <a:solidFill>
                  <a:schemeClr val="bg1"/>
                </a:solidFill>
              </a:rPr>
              <a:t> PRINCIPALES / SECONDAIRES</a:t>
            </a:r>
            <a:endParaRPr lang="fr-FR" b="1" dirty="0">
              <a:solidFill>
                <a:schemeClr val="bg1"/>
              </a:solidFill>
            </a:endParaRPr>
          </a:p>
        </p:txBody>
      </p:sp>
      <p:graphicFrame>
        <p:nvGraphicFramePr>
          <p:cNvPr id="7" name="Objet 6"/>
          <p:cNvGraphicFramePr>
            <a:graphicFrameLocks noChangeAspect="1"/>
          </p:cNvGraphicFramePr>
          <p:nvPr userDrawn="1">
            <p:extLst>
              <p:ext uri="{D42A27DB-BD31-4B8C-83A1-F6EECF244321}">
                <p14:modId xmlns:p14="http://schemas.microsoft.com/office/powerpoint/2010/main" val="3902949813"/>
              </p:ext>
            </p:extLst>
          </p:nvPr>
        </p:nvGraphicFramePr>
        <p:xfrm>
          <a:off x="8604250" y="115888"/>
          <a:ext cx="425450" cy="838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74" name="Photo Editor Photo" r:id="rId3" imgW="5609524" imgH="11209524" progId="MSPhotoEd.3">
                  <p:embed/>
                </p:oleObj>
              </mc:Choice>
              <mc:Fallback>
                <p:oleObj name="Photo Editor Photo" r:id="rId3" imgW="5609524" imgH="11209524" progId="MSPhotoEd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604250" y="115888"/>
                        <a:ext cx="425450" cy="838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396403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971B97-E128-4558-BA9E-D2949C1EDE77}" type="datetimeFigureOut">
              <a:rPr lang="fr-FR" smtClean="0"/>
              <a:t>21/01/2020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CB0F4-6CCD-481D-A1BA-DA03A803948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025860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971B97-E128-4558-BA9E-D2949C1EDE77}" type="datetimeFigureOut">
              <a:rPr lang="fr-FR" smtClean="0"/>
              <a:t>21/01/2020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CB0F4-6CCD-481D-A1BA-DA03A803948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989479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oleObject" Target="../embeddings/oleObject1.bin"/><Relationship Id="rId3" Type="http://schemas.openxmlformats.org/officeDocument/2006/relationships/slideLayout" Target="../slideLayouts/slideLayout3.xml"/><Relationship Id="rId21" Type="http://schemas.openxmlformats.org/officeDocument/2006/relationships/vmlDrawing" Target="../drawings/vmlDrawing1.v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microsoft.com/office/2007/relationships/hdphoto" Target="../media/hdphoto2.wdp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3.jpeg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microsoft.com/office/2007/relationships/hdphoto" Target="../media/hdphoto1.wdp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2.png"/><Relationship Id="rId27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971B97-E128-4558-BA9E-D2949C1EDE77}" type="datetimeFigureOut">
              <a:rPr lang="fr-FR" smtClean="0"/>
              <a:t>21/01/2020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ECB0F4-6CCD-481D-A1BA-DA03A8039489}" type="slidenum">
              <a:rPr lang="fr-FR" smtClean="0"/>
              <a:t>‹N°›</a:t>
            </a:fld>
            <a:endParaRPr lang="fr-FR"/>
          </a:p>
        </p:txBody>
      </p:sp>
      <p:pic>
        <p:nvPicPr>
          <p:cNvPr id="7" name="Picture 4" descr="U:\Pmo\Amenagement\Observatoire\administration\Logos-Modèles\Logos\pano_couleur\Frise-Gris.png"/>
          <p:cNvPicPr>
            <a:picLocks noChangeAspect="1" noChangeArrowheads="1"/>
          </p:cNvPicPr>
          <p:nvPr/>
        </p:nvPicPr>
        <p:blipFill>
          <a:blip r:embed="rId22" cstate="screen">
            <a:extLst>
              <a:ext uri="{BEBA8EAE-BF5A-486C-A8C5-ECC9F3942E4B}">
                <a14:imgProps xmlns:a14="http://schemas.microsoft.com/office/drawing/2010/main">
                  <a14:imgLayer r:embed="rId23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0638" y="6183313"/>
            <a:ext cx="9164638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151" descr="N&amp;B_12x12cm_300dpi copie"/>
          <p:cNvPicPr>
            <a:picLocks noChangeAspect="1" noChangeArrowheads="1"/>
          </p:cNvPicPr>
          <p:nvPr/>
        </p:nvPicPr>
        <p:blipFill>
          <a:blip r:embed="rId24" cstate="screen">
            <a:extLst>
              <a:ext uri="{BEBA8EAE-BF5A-486C-A8C5-ECC9F3942E4B}">
                <a14:imgProps xmlns:a14="http://schemas.microsoft.com/office/drawing/2010/main">
                  <a14:imgLayer r:embed="rId25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10125" y="-9525"/>
            <a:ext cx="4333875" cy="431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10" name="Objet 9"/>
          <p:cNvGraphicFramePr>
            <a:graphicFrameLocks noChangeAspect="1"/>
          </p:cNvGraphicFramePr>
          <p:nvPr userDrawn="1">
            <p:extLst>
              <p:ext uri="{D42A27DB-BD31-4B8C-83A1-F6EECF244321}">
                <p14:modId xmlns:p14="http://schemas.microsoft.com/office/powerpoint/2010/main" val="150920289"/>
              </p:ext>
            </p:extLst>
          </p:nvPr>
        </p:nvGraphicFramePr>
        <p:xfrm>
          <a:off x="8604250" y="115888"/>
          <a:ext cx="425450" cy="838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96" name="Photo Editor Photo" r:id="rId26" imgW="5609524" imgH="11209524" progId="MSPhotoEd.3">
                  <p:embed/>
                </p:oleObj>
              </mc:Choice>
              <mc:Fallback>
                <p:oleObj name="Photo Editor Photo" r:id="rId26" imgW="5609524" imgH="11209524" progId="MSPhotoEd.3">
                  <p:embed/>
                  <p:pic>
                    <p:nvPicPr>
                      <p:cNvPr id="0" name="Obje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604250" y="115888"/>
                        <a:ext cx="425450" cy="838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635391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1" r:id="rId8"/>
    <p:sldLayoutId id="2147483651" r:id="rId9"/>
    <p:sldLayoutId id="2147483652" r:id="rId10"/>
    <p:sldLayoutId id="2147483653" r:id="rId11"/>
    <p:sldLayoutId id="2147483654" r:id="rId12"/>
    <p:sldLayoutId id="2147483655" r:id="rId13"/>
    <p:sldLayoutId id="2147483656" r:id="rId14"/>
    <p:sldLayoutId id="2147483657" r:id="rId15"/>
    <p:sldLayoutId id="2147483658" r:id="rId16"/>
    <p:sldLayoutId id="2147483659" r:id="rId17"/>
    <p:sldLayoutId id="2147483660" r:id="rId18"/>
    <p:sldLayoutId id="2147483667" r:id="rId19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9.png"/><Relationship Id="rId5" Type="http://schemas.openxmlformats.org/officeDocument/2006/relationships/image" Target="../media/image18.jpeg"/><Relationship Id="rId4" Type="http://schemas.openxmlformats.org/officeDocument/2006/relationships/image" Target="../media/image1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public.tableau.com/profile/aurelien.chaumet#!/vizhome/OCSPMO-Analysedelaconsommationfonciere/Histoire1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4"/>
          <p:cNvSpPr txBox="1">
            <a:spLocks noChangeArrowheads="1"/>
          </p:cNvSpPr>
          <p:nvPr/>
        </p:nvSpPr>
        <p:spPr bwMode="auto">
          <a:xfrm>
            <a:off x="395536" y="3860800"/>
            <a:ext cx="6840760" cy="20750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4306" tIns="52153" rIns="104306" bIns="52153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Char char="n"/>
              <a:defRPr sz="3200">
                <a:solidFill>
                  <a:schemeClr val="tx1"/>
                </a:solidFill>
                <a:latin typeface="Futura Lt BT" pitchFamily="32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Char char="n"/>
              <a:defRPr sz="2800" b="1">
                <a:solidFill>
                  <a:schemeClr val="tx1"/>
                </a:solidFill>
                <a:latin typeface="Futura Lt BT" pitchFamily="32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Char char="n"/>
              <a:defRPr sz="2400" b="1">
                <a:solidFill>
                  <a:schemeClr val="tx1"/>
                </a:solidFill>
                <a:latin typeface="Futura Lt BT" pitchFamily="32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Char char="n"/>
              <a:defRPr sz="2000" b="1">
                <a:solidFill>
                  <a:schemeClr val="tx1"/>
                </a:solidFill>
                <a:latin typeface="Futura Lt BT" pitchFamily="32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2"/>
              </a:buClr>
              <a:buSzPct val="55000"/>
              <a:buChar char="n"/>
              <a:defRPr sz="2000" b="1">
                <a:solidFill>
                  <a:schemeClr val="tx1"/>
                </a:solidFill>
                <a:latin typeface="Futura Lt BT" pitchFamily="32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 b="1">
                <a:solidFill>
                  <a:schemeClr val="tx1"/>
                </a:solidFill>
                <a:latin typeface="Futura Lt BT" pitchFamily="32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 b="1">
                <a:solidFill>
                  <a:schemeClr val="tx1"/>
                </a:solidFill>
                <a:latin typeface="Futura Lt BT" pitchFamily="32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 b="1">
                <a:solidFill>
                  <a:schemeClr val="tx1"/>
                </a:solidFill>
                <a:latin typeface="Futura Lt BT" pitchFamily="32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 b="1">
                <a:solidFill>
                  <a:schemeClr val="tx1"/>
                </a:solidFill>
                <a:latin typeface="Futura Lt BT" pitchFamily="32" charset="0"/>
              </a:defRPr>
            </a:lvl9pPr>
          </a:lstStyle>
          <a:p>
            <a:pPr algn="ctr" eaLnBrk="1" hangingPunct="1">
              <a:spcBef>
                <a:spcPct val="0"/>
              </a:spcBef>
              <a:buClr>
                <a:srgbClr val="000066"/>
              </a:buClr>
              <a:buFontTx/>
              <a:buNone/>
            </a:pPr>
            <a:r>
              <a:rPr lang="fr-FR" altLang="fr-FR" sz="2800" dirty="0" smtClean="0">
                <a:latin typeface="Calibri" pitchFamily="34" charset="0"/>
              </a:rPr>
              <a:t>Jeudi 23 janvier 2020</a:t>
            </a:r>
            <a:endParaRPr lang="fr-FR" altLang="fr-FR" sz="2800" dirty="0">
              <a:latin typeface="Calibri" pitchFamily="34" charset="0"/>
            </a:endParaRPr>
          </a:p>
          <a:p>
            <a:pPr algn="ctr" eaLnBrk="1" hangingPunct="1">
              <a:spcBef>
                <a:spcPct val="0"/>
              </a:spcBef>
              <a:buClr>
                <a:srgbClr val="000066"/>
              </a:buClr>
              <a:buFontTx/>
              <a:buNone/>
            </a:pPr>
            <a:endParaRPr lang="fr-FR" altLang="fr-FR" sz="2800" dirty="0">
              <a:latin typeface="Calibri" pitchFamily="34" charset="0"/>
            </a:endParaRPr>
          </a:p>
          <a:p>
            <a:pPr algn="ctr" eaLnBrk="1" hangingPunct="1">
              <a:spcBef>
                <a:spcPct val="0"/>
              </a:spcBef>
              <a:buClr>
                <a:srgbClr val="000066"/>
              </a:buClr>
              <a:buFontTx/>
              <a:buNone/>
            </a:pPr>
            <a:r>
              <a:rPr lang="fr-FR" altLang="fr-FR" sz="2400" dirty="0" smtClean="0">
                <a:latin typeface="Calibri" pitchFamily="34" charset="0"/>
              </a:rPr>
              <a:t>Atelier observation consommation foncière</a:t>
            </a:r>
          </a:p>
          <a:p>
            <a:pPr algn="ctr" eaLnBrk="1" hangingPunct="1">
              <a:spcBef>
                <a:spcPct val="0"/>
              </a:spcBef>
              <a:buClr>
                <a:srgbClr val="000066"/>
              </a:buClr>
              <a:buFontTx/>
              <a:buNone/>
            </a:pPr>
            <a:r>
              <a:rPr lang="fr-FR" altLang="fr-FR" sz="2400" dirty="0" smtClean="0">
                <a:latin typeface="Calibri" pitchFamily="34" charset="0"/>
              </a:rPr>
              <a:t>GEO 17</a:t>
            </a:r>
          </a:p>
          <a:p>
            <a:pPr algn="ctr" eaLnBrk="1" hangingPunct="1">
              <a:spcBef>
                <a:spcPct val="0"/>
              </a:spcBef>
              <a:buClr>
                <a:srgbClr val="000066"/>
              </a:buClr>
              <a:buFontTx/>
              <a:buNone/>
            </a:pPr>
            <a:r>
              <a:rPr lang="fr-FR" altLang="fr-FR" sz="2400" dirty="0" smtClean="0">
                <a:latin typeface="Calibri" pitchFamily="34" charset="0"/>
              </a:rPr>
              <a:t>Rochefort</a:t>
            </a:r>
            <a:endParaRPr lang="fr-FR" altLang="fr-FR" sz="2400" dirty="0">
              <a:latin typeface="Calibri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0" y="1404938"/>
            <a:ext cx="9144000" cy="1916112"/>
          </a:xfrm>
          <a:prstGeom prst="rect">
            <a:avLst/>
          </a:prstGeom>
          <a:solidFill>
            <a:srgbClr val="C0C0C0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lIns="104306" tIns="52153" rIns="104306" bIns="52153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fr-FR" sz="4400" b="0" dirty="0">
                <a:solidFill>
                  <a:schemeClr val="bg1"/>
                </a:solidFill>
                <a:latin typeface="Calibri" panose="020F0502020204030204" pitchFamily="34" charset="0"/>
              </a:rPr>
              <a:t>Analyse de la consommation </a:t>
            </a:r>
            <a:r>
              <a:rPr lang="fr-FR" sz="4400" b="0" dirty="0" smtClean="0">
                <a:solidFill>
                  <a:schemeClr val="bg1"/>
                </a:solidFill>
                <a:latin typeface="Calibri" panose="020F0502020204030204" pitchFamily="34" charset="0"/>
              </a:rPr>
              <a:t>foncière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fr-FR" sz="4400" dirty="0" smtClean="0">
                <a:solidFill>
                  <a:schemeClr val="bg1"/>
                </a:solidFill>
                <a:latin typeface="Calibri" panose="020F0502020204030204" pitchFamily="34" charset="0"/>
              </a:rPr>
              <a:t>via l’occupation du sol PMO</a:t>
            </a:r>
            <a:endParaRPr lang="fr-FR" sz="4400" b="0" dirty="0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pic>
        <p:nvPicPr>
          <p:cNvPr id="4" name="Picture 6" descr="U:\Pmo\Amenagement\Observatoire\administration\Logos-Modèles\europe\logo_leader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32588" y="5921375"/>
            <a:ext cx="576262" cy="576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7" descr="U:\Pmo\Amenagement\Observatoire\administration\Logos-Modèles\europe\LogoUE_CMJN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10563" y="6061075"/>
            <a:ext cx="654050" cy="436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8" descr="U:\Pmo\Amenagement\Observatoire\administration\Logos-Modèles\europe\PoitouCharentesFEADER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77125" y="6061075"/>
            <a:ext cx="695325" cy="43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20070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>
            <a:extLst>
              <a:ext uri="{FF2B5EF4-FFF2-40B4-BE49-F238E27FC236}">
                <a16:creationId xmlns="" xmlns:a16="http://schemas.microsoft.com/office/drawing/2014/main" id="{0BBF87C8-A164-4A99-9730-23C5C619D5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ADF6C19-5604-400D-9717-27D704B02922}" type="slidenum">
              <a:rPr lang="fr-FR" altLang="fr-FR" smtClean="0">
                <a:cs typeface="Arial" panose="020B060402020202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</a:t>
            </a:fld>
            <a:endParaRPr lang="fr-FR" altLang="fr-FR">
              <a:cs typeface="Arial" panose="020B0604020202020204" pitchFamily="34" charset="0"/>
            </a:endParaRPr>
          </a:p>
        </p:txBody>
      </p:sp>
      <p:pic>
        <p:nvPicPr>
          <p:cNvPr id="5" name="Image 4">
            <a:extLst>
              <a:ext uri="{FF2B5EF4-FFF2-40B4-BE49-F238E27FC236}">
                <a16:creationId xmlns="" xmlns:a16="http://schemas.microsoft.com/office/drawing/2014/main" id="{3CC1394E-9B77-4672-8DB2-C15C37C2FC0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419" y="1196752"/>
            <a:ext cx="2612197" cy="4562763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="" xmlns:a16="http://schemas.microsoft.com/office/drawing/2014/main" id="{F8133371-D54F-418B-BE8B-7C14C2CA92F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2177"/>
          <a:stretch/>
        </p:blipFill>
        <p:spPr>
          <a:xfrm>
            <a:off x="2774732" y="1196752"/>
            <a:ext cx="2911084" cy="4463433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="" xmlns:a16="http://schemas.microsoft.com/office/drawing/2014/main" id="{549A5807-1BD4-48FC-A346-BAB5981E8E3B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2370"/>
          <a:stretch/>
        </p:blipFill>
        <p:spPr>
          <a:xfrm>
            <a:off x="5792932" y="1230495"/>
            <a:ext cx="3351068" cy="44634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7000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CB0F4-6CCD-481D-A1BA-DA03A8039489}" type="slidenum">
              <a:rPr lang="fr-FR" smtClean="0"/>
              <a:pPr/>
              <a:t>11</a:t>
            </a:fld>
            <a:endParaRPr lang="fr-FR"/>
          </a:p>
        </p:txBody>
      </p:sp>
      <p:sp>
        <p:nvSpPr>
          <p:cNvPr id="6" name="ZoneTexte 5"/>
          <p:cNvSpPr txBox="1"/>
          <p:nvPr/>
        </p:nvSpPr>
        <p:spPr>
          <a:xfrm>
            <a:off x="2987824" y="1450316"/>
            <a:ext cx="6048672" cy="38605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fr-FR"/>
            </a:defPPr>
            <a:lvl1pPr marL="342900" lvl="0" indent="-342900" algn="just" fontAlgn="base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Blip>
                <a:blip r:embed="rId3"/>
              </a:buBlip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fr-FR" dirty="0"/>
              <a:t>S’inscrit dans le cadre du projet Paysage du PMO</a:t>
            </a:r>
          </a:p>
          <a:p>
            <a:pPr marL="901700">
              <a:defRPr/>
            </a:pPr>
            <a:r>
              <a:rPr lang="fr-FR" altLang="fr-FR" dirty="0">
                <a:sym typeface="Wingdings" panose="05000000000000000000" pitchFamily="2" charset="2"/>
              </a:rPr>
              <a:t>Base de la révision du SCoT</a:t>
            </a:r>
          </a:p>
          <a:p>
            <a:pPr marL="895350">
              <a:defRPr/>
            </a:pPr>
            <a:r>
              <a:rPr lang="fr-FR" altLang="fr-FR" dirty="0">
                <a:sym typeface="Wingdings" panose="05000000000000000000" pitchFamily="2" charset="2"/>
              </a:rPr>
              <a:t>3 études</a:t>
            </a:r>
          </a:p>
          <a:p>
            <a:pPr marL="895350">
              <a:defRPr/>
            </a:pPr>
            <a:endParaRPr lang="fr-FR" altLang="fr-FR" sz="1000" dirty="0">
              <a:sym typeface="Wingdings" panose="05000000000000000000" pitchFamily="2" charset="2"/>
            </a:endParaRPr>
          </a:p>
          <a:p>
            <a:pPr marL="1441450" defTabSz="985838">
              <a:defRPr/>
            </a:pPr>
            <a:r>
              <a:rPr lang="fr-FR" altLang="fr-FR" sz="1600" b="1" dirty="0">
                <a:sym typeface="Wingdings" panose="05000000000000000000" pitchFamily="2" charset="2"/>
              </a:rPr>
              <a:t>Analyse de la consommation foncière et des capacités de mutation et de densification des espaces bâtis</a:t>
            </a:r>
          </a:p>
          <a:p>
            <a:pPr marL="1441450" defTabSz="985838">
              <a:defRPr/>
            </a:pPr>
            <a:endParaRPr lang="fr-FR" altLang="fr-FR" sz="1600" dirty="0">
              <a:sym typeface="Wingdings" panose="05000000000000000000" pitchFamily="2" charset="2"/>
            </a:endParaRPr>
          </a:p>
          <a:p>
            <a:pPr marL="1441450" defTabSz="985838">
              <a:defRPr/>
            </a:pPr>
            <a:r>
              <a:rPr lang="fr-FR" altLang="fr-FR" sz="1600" dirty="0">
                <a:sym typeface="Wingdings" panose="05000000000000000000" pitchFamily="2" charset="2"/>
              </a:rPr>
              <a:t>Elaboration d’une cartographie « trame verte et bleue »</a:t>
            </a:r>
          </a:p>
          <a:p>
            <a:pPr marL="1441450" defTabSz="985838">
              <a:defRPr/>
            </a:pPr>
            <a:endParaRPr lang="fr-FR" altLang="fr-FR" sz="1600" dirty="0">
              <a:sym typeface="Wingdings" panose="05000000000000000000" pitchFamily="2" charset="2"/>
            </a:endParaRPr>
          </a:p>
          <a:p>
            <a:pPr marL="1441450" defTabSz="985838">
              <a:defRPr/>
            </a:pPr>
            <a:r>
              <a:rPr lang="fr-FR" altLang="fr-FR" sz="1600" dirty="0">
                <a:sym typeface="Wingdings" panose="05000000000000000000" pitchFamily="2" charset="2"/>
              </a:rPr>
              <a:t>Elaboration du plan de paysage </a:t>
            </a:r>
          </a:p>
        </p:txBody>
      </p:sp>
      <p:pic>
        <p:nvPicPr>
          <p:cNvPr id="7" name="Picture 4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827583" y="1196752"/>
            <a:ext cx="1872211" cy="1117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5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580" y="4618668"/>
            <a:ext cx="1872211" cy="12462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6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582" y="2838424"/>
            <a:ext cx="1872212" cy="12589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94799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CB0F4-6CCD-481D-A1BA-DA03A8039489}" type="slidenum">
              <a:rPr lang="fr-FR" smtClean="0"/>
              <a:pPr/>
              <a:t>12</a:t>
            </a:fld>
            <a:endParaRPr lang="fr-FR"/>
          </a:p>
        </p:txBody>
      </p:sp>
      <p:sp>
        <p:nvSpPr>
          <p:cNvPr id="6" name="ZoneTexte 5"/>
          <p:cNvSpPr txBox="1"/>
          <p:nvPr/>
        </p:nvSpPr>
        <p:spPr>
          <a:xfrm>
            <a:off x="899591" y="1628800"/>
            <a:ext cx="7632849" cy="36353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fr-FR"/>
            </a:defPPr>
            <a:lvl1pPr marL="342900" lvl="0" indent="-342900" algn="just" fontAlgn="base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Blip>
                <a:blip r:embed="rId3"/>
              </a:buBlip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marL="895350"/>
            <a:endParaRPr lang="fr-FR" sz="100" dirty="0"/>
          </a:p>
          <a:p>
            <a:pPr marL="633413" indent="-285750"/>
            <a:r>
              <a:rPr lang="fr-FR" sz="1800" dirty="0"/>
              <a:t>Répondre aux exigences du code de l’urbanisme pour les SCoT et les PLU</a:t>
            </a:r>
          </a:p>
          <a:p>
            <a:pPr marL="1174750" indent="-285750"/>
            <a:r>
              <a:rPr lang="fr-FR" sz="1800" dirty="0"/>
              <a:t>« Mesurer la consommation d’espace au cours des 10 années précédant l’approbation d’un document »</a:t>
            </a:r>
          </a:p>
          <a:p>
            <a:pPr marL="1174750" indent="-285750"/>
            <a:r>
              <a:rPr lang="fr-FR" sz="1800" dirty="0"/>
              <a:t>« Fixer des objectifs chiffrés de modération de la consommation d’espace et de lutte contre l’étalement urbain »</a:t>
            </a:r>
          </a:p>
          <a:p>
            <a:pPr marL="1174750" indent="-285750"/>
            <a:r>
              <a:rPr lang="fr-FR" sz="1800" dirty="0"/>
              <a:t>« Maîtriser la consommation des espaces agricoles »</a:t>
            </a:r>
          </a:p>
          <a:p>
            <a:pPr marL="1174750" indent="-285750"/>
            <a:endParaRPr lang="fr-FR" sz="1000" dirty="0"/>
          </a:p>
          <a:p>
            <a:pPr marL="633413" indent="-285750">
              <a:buFont typeface="Symbol"/>
              <a:buChar char="Þ"/>
            </a:pPr>
            <a:r>
              <a:rPr lang="fr-FR" sz="1800" b="1" dirty="0"/>
              <a:t>Observer et qualifier les changement d’occupation du sol depuis 10 ans</a:t>
            </a:r>
          </a:p>
          <a:p>
            <a:pPr marL="633413" indent="-285750">
              <a:buFont typeface="Symbol"/>
              <a:buChar char="Þ"/>
            </a:pPr>
            <a:r>
              <a:rPr lang="fr-FR" sz="1800" b="1" dirty="0"/>
              <a:t>Construire les typologies de consommation du foncier actuelles afin de déterminer précisément la structuration foncière du territoire du Pays Marennes Oléron en vue d’en projeter son évolution</a:t>
            </a:r>
          </a:p>
        </p:txBody>
      </p:sp>
    </p:spTree>
    <p:extLst>
      <p:ext uri="{BB962C8B-B14F-4D97-AF65-F5344CB8AC3E}">
        <p14:creationId xmlns:p14="http://schemas.microsoft.com/office/powerpoint/2010/main" val="36431451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CB0F4-6CCD-481D-A1BA-DA03A8039489}" type="slidenum">
              <a:rPr lang="fr-FR" smtClean="0"/>
              <a:pPr/>
              <a:t>13</a:t>
            </a:fld>
            <a:endParaRPr lang="fr-FR"/>
          </a:p>
        </p:txBody>
      </p:sp>
      <p:sp>
        <p:nvSpPr>
          <p:cNvPr id="6" name="ZoneTexte 5"/>
          <p:cNvSpPr txBox="1"/>
          <p:nvPr/>
        </p:nvSpPr>
        <p:spPr>
          <a:xfrm>
            <a:off x="107504" y="1929061"/>
            <a:ext cx="7128792" cy="3012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fr-FR"/>
            </a:defPPr>
            <a:lvl1pPr marL="342900" lvl="0" indent="-342900" algn="just" fontAlgn="base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Blip>
                <a:blip r:embed="rId3"/>
              </a:buBlip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marL="1438275"/>
            <a:r>
              <a:rPr lang="fr-FR" sz="1800" dirty="0" smtClean="0"/>
              <a:t>Echelle </a:t>
            </a:r>
            <a:r>
              <a:rPr lang="fr-FR" sz="1800" dirty="0"/>
              <a:t>PMO – EPCI – Communes</a:t>
            </a:r>
          </a:p>
          <a:p>
            <a:pPr marL="1438275"/>
            <a:r>
              <a:rPr lang="fr-FR" sz="1800" dirty="0"/>
              <a:t>Rendu : rapport illustré pour chaque entité administrative</a:t>
            </a:r>
          </a:p>
          <a:p>
            <a:pPr marL="1438275"/>
            <a:r>
              <a:rPr lang="fr-FR" sz="1800" dirty="0"/>
              <a:t>Analyse croisées de données cartographique et statistiques</a:t>
            </a:r>
          </a:p>
          <a:p>
            <a:pPr marL="1790700"/>
            <a:r>
              <a:rPr lang="fr-FR" sz="1800" dirty="0"/>
              <a:t>Occupation du sol 2006/2010/2014/2018 </a:t>
            </a:r>
          </a:p>
          <a:p>
            <a:pPr marL="1790700"/>
            <a:r>
              <a:rPr lang="fr-FR" sz="1800" dirty="0"/>
              <a:t>INSEE 2008/2013</a:t>
            </a:r>
          </a:p>
          <a:p>
            <a:pPr marL="1790700"/>
            <a:r>
              <a:rPr lang="fr-FR" sz="1800" dirty="0"/>
              <a:t>PCI</a:t>
            </a:r>
          </a:p>
          <a:p>
            <a:pPr marL="1438275"/>
            <a:r>
              <a:rPr lang="fr-FR" sz="1800" dirty="0"/>
              <a:t>Ateliers participatifs pour consolider la donnée et le rendu</a:t>
            </a:r>
          </a:p>
          <a:p>
            <a:pPr marL="895350"/>
            <a:endParaRPr lang="fr-FR" sz="1800" dirty="0"/>
          </a:p>
        </p:txBody>
      </p:sp>
      <p:pic>
        <p:nvPicPr>
          <p:cNvPr id="10" name="Picture 3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408788" y="4778820"/>
            <a:ext cx="1555700" cy="8824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0" name="Picture 2" descr="C:\Users\leadergest\Downloads\IMG_6973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7122105" y="2738905"/>
            <a:ext cx="2129067" cy="14175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1" name="Picture 3" descr="C:\Users\leadergest\Downloads\IMG_6972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08788" y="1080739"/>
            <a:ext cx="1555700" cy="10357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039315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CB0F4-6CCD-481D-A1BA-DA03A8039489}" type="slidenum">
              <a:rPr lang="fr-FR" smtClean="0"/>
              <a:pPr/>
              <a:t>14</a:t>
            </a:fld>
            <a:endParaRPr lang="fr-FR"/>
          </a:p>
        </p:txBody>
      </p:sp>
      <p:pic>
        <p:nvPicPr>
          <p:cNvPr id="5" name="Image 4">
            <a:hlinkClick r:id="rId3"/>
            <a:extLst>
              <a:ext uri="{FF2B5EF4-FFF2-40B4-BE49-F238E27FC236}">
                <a16:creationId xmlns="" xmlns:a16="http://schemas.microsoft.com/office/drawing/2014/main" id="{1EEB7C5F-0BE6-4F0D-B942-46C7977C843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15616" y="548680"/>
            <a:ext cx="7184884" cy="582082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" name="ZoneTexte 1"/>
          <p:cNvSpPr txBox="1"/>
          <p:nvPr/>
        </p:nvSpPr>
        <p:spPr>
          <a:xfrm>
            <a:off x="1187624" y="116632"/>
            <a:ext cx="71128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i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Cliquez sur l’image pour accéder à la visualisation</a:t>
            </a:r>
            <a:endParaRPr lang="fr-FR" i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982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CB0F4-6CCD-481D-A1BA-DA03A8039489}" type="slidenum">
              <a:rPr lang="fr-FR" smtClean="0"/>
              <a:pPr/>
              <a:t>15</a:t>
            </a:fld>
            <a:endParaRPr lang="fr-FR"/>
          </a:p>
        </p:txBody>
      </p:sp>
      <p:sp>
        <p:nvSpPr>
          <p:cNvPr id="7" name="Titre 1"/>
          <p:cNvSpPr txBox="1">
            <a:spLocks/>
          </p:cNvSpPr>
          <p:nvPr/>
        </p:nvSpPr>
        <p:spPr>
          <a:xfrm>
            <a:off x="611560" y="-99392"/>
            <a:ext cx="7993062" cy="114300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fr-FR" sz="32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rPr>
              <a:t>Evolution 2006 - 2014</a:t>
            </a:r>
          </a:p>
        </p:txBody>
      </p:sp>
      <p:pic>
        <p:nvPicPr>
          <p:cNvPr id="11266" name="Picture 2" descr="U:\Pmo\Amenagement\SIG\sig\projet\sig\2018\18.01.16_lundi_marennes\images\tache_urbaine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0"/>
            <a:ext cx="8786143" cy="68853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ZoneTexte 1">
            <a:extLst>
              <a:ext uri="{FF2B5EF4-FFF2-40B4-BE49-F238E27FC236}">
                <a16:creationId xmlns="" xmlns:a16="http://schemas.microsoft.com/office/drawing/2014/main" id="{EA5EE4A2-D349-493C-904F-BA05A82C240D}"/>
              </a:ext>
            </a:extLst>
          </p:cNvPr>
          <p:cNvSpPr txBox="1"/>
          <p:nvPr/>
        </p:nvSpPr>
        <p:spPr>
          <a:xfrm>
            <a:off x="611560" y="6156548"/>
            <a:ext cx="39525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>
                <a:solidFill>
                  <a:schemeClr val="bg1"/>
                </a:solidFill>
              </a:rPr>
              <a:t>(autre exemple d’usage, non statistique)</a:t>
            </a:r>
          </a:p>
        </p:txBody>
      </p:sp>
    </p:spTree>
    <p:extLst>
      <p:ext uri="{BB962C8B-B14F-4D97-AF65-F5344CB8AC3E}">
        <p14:creationId xmlns:p14="http://schemas.microsoft.com/office/powerpoint/2010/main" val="3017257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9"/>
          <p:cNvSpPr>
            <a:spLocks noChangeArrowheads="1"/>
          </p:cNvSpPr>
          <p:nvPr/>
        </p:nvSpPr>
        <p:spPr bwMode="auto">
          <a:xfrm>
            <a:off x="0" y="-11113"/>
            <a:ext cx="9144000" cy="6969126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tx2"/>
              </a:buClr>
              <a:buChar char="n"/>
              <a:defRPr sz="3200">
                <a:solidFill>
                  <a:schemeClr val="tx1"/>
                </a:solidFill>
                <a:latin typeface="Futura Lt BT" pitchFamily="32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Char char="n"/>
              <a:defRPr sz="2800" b="1">
                <a:solidFill>
                  <a:schemeClr val="tx1"/>
                </a:solidFill>
                <a:latin typeface="Futura Lt BT" pitchFamily="32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Char char="n"/>
              <a:defRPr sz="2400" b="1">
                <a:solidFill>
                  <a:schemeClr val="tx1"/>
                </a:solidFill>
                <a:latin typeface="Futura Lt BT" pitchFamily="32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Char char="n"/>
              <a:defRPr sz="2000" b="1">
                <a:solidFill>
                  <a:schemeClr val="tx1"/>
                </a:solidFill>
                <a:latin typeface="Futura Lt BT" pitchFamily="32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2"/>
              </a:buClr>
              <a:buSzPct val="55000"/>
              <a:buChar char="n"/>
              <a:defRPr sz="2000" b="1">
                <a:solidFill>
                  <a:schemeClr val="tx1"/>
                </a:solidFill>
                <a:latin typeface="Futura Lt BT" pitchFamily="32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 b="1">
                <a:solidFill>
                  <a:schemeClr val="tx1"/>
                </a:solidFill>
                <a:latin typeface="Futura Lt BT" pitchFamily="32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 b="1">
                <a:solidFill>
                  <a:schemeClr val="tx1"/>
                </a:solidFill>
                <a:latin typeface="Futura Lt BT" pitchFamily="32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 b="1">
                <a:solidFill>
                  <a:schemeClr val="tx1"/>
                </a:solidFill>
                <a:latin typeface="Futura Lt BT" pitchFamily="32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 b="1">
                <a:solidFill>
                  <a:schemeClr val="tx1"/>
                </a:solidFill>
                <a:latin typeface="Futura Lt BT" pitchFamily="32" charset="0"/>
              </a:defRPr>
            </a:lvl9pPr>
          </a:lstStyle>
          <a:p>
            <a:pPr eaLnBrk="1" hangingPunct="1">
              <a:spcBef>
                <a:spcPct val="0"/>
              </a:spcBef>
              <a:buClr>
                <a:srgbClr val="000066"/>
              </a:buClr>
              <a:buFont typeface="Wingdings" pitchFamily="2" charset="2"/>
              <a:buChar char="ü"/>
            </a:pPr>
            <a:endParaRPr lang="fr-FR" altLang="fr-FR" sz="1400">
              <a:latin typeface="Arial" charset="0"/>
            </a:endParaRPr>
          </a:p>
        </p:txBody>
      </p:sp>
      <p:sp>
        <p:nvSpPr>
          <p:cNvPr id="49155" name="Rectangle 7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tx2"/>
              </a:buClr>
              <a:buChar char="n"/>
              <a:defRPr sz="3200">
                <a:solidFill>
                  <a:schemeClr val="tx1"/>
                </a:solidFill>
                <a:latin typeface="Futura Lt BT" pitchFamily="32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Char char="n"/>
              <a:defRPr sz="2800" b="1">
                <a:solidFill>
                  <a:schemeClr val="tx1"/>
                </a:solidFill>
                <a:latin typeface="Futura Lt BT" pitchFamily="32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Char char="n"/>
              <a:defRPr sz="2400" b="1">
                <a:solidFill>
                  <a:schemeClr val="tx1"/>
                </a:solidFill>
                <a:latin typeface="Futura Lt BT" pitchFamily="32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Char char="n"/>
              <a:defRPr sz="2000" b="1">
                <a:solidFill>
                  <a:schemeClr val="tx1"/>
                </a:solidFill>
                <a:latin typeface="Futura Lt BT" pitchFamily="32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2"/>
              </a:buClr>
              <a:buSzPct val="55000"/>
              <a:buChar char="n"/>
              <a:defRPr sz="2000" b="1">
                <a:solidFill>
                  <a:schemeClr val="tx1"/>
                </a:solidFill>
                <a:latin typeface="Futura Lt BT" pitchFamily="32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 b="1">
                <a:solidFill>
                  <a:schemeClr val="tx1"/>
                </a:solidFill>
                <a:latin typeface="Futura Lt BT" pitchFamily="32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 b="1">
                <a:solidFill>
                  <a:schemeClr val="tx1"/>
                </a:solidFill>
                <a:latin typeface="Futura Lt BT" pitchFamily="32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 b="1">
                <a:solidFill>
                  <a:schemeClr val="tx1"/>
                </a:solidFill>
                <a:latin typeface="Futura Lt BT" pitchFamily="32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 b="1">
                <a:solidFill>
                  <a:schemeClr val="tx1"/>
                </a:solidFill>
                <a:latin typeface="Futura Lt BT" pitchFamily="32" charset="0"/>
              </a:defRPr>
            </a:lvl9pPr>
          </a:lstStyle>
          <a:p>
            <a:pPr eaLnBrk="1" hangingPunct="1">
              <a:spcBef>
                <a:spcPct val="0"/>
              </a:spcBef>
              <a:buClr>
                <a:srgbClr val="000066"/>
              </a:buClr>
              <a:buFont typeface="Wingdings" pitchFamily="2" charset="2"/>
              <a:buChar char="ü"/>
            </a:pPr>
            <a:endParaRPr lang="fr-FR" altLang="fr-FR" sz="1400">
              <a:latin typeface="Arial" charset="0"/>
            </a:endParaRPr>
          </a:p>
        </p:txBody>
      </p:sp>
      <p:sp>
        <p:nvSpPr>
          <p:cNvPr id="49156" name="Rectangle 8"/>
          <p:cNvSpPr>
            <a:spLocks noChangeArrowheads="1"/>
          </p:cNvSpPr>
          <p:nvPr/>
        </p:nvSpPr>
        <p:spPr bwMode="auto">
          <a:xfrm>
            <a:off x="179388" y="404813"/>
            <a:ext cx="7416800" cy="52562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tx2"/>
              </a:buClr>
              <a:buChar char="n"/>
              <a:defRPr sz="3200">
                <a:solidFill>
                  <a:schemeClr val="tx1"/>
                </a:solidFill>
                <a:latin typeface="Futura Lt BT" pitchFamily="32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Char char="n"/>
              <a:defRPr sz="2800" b="1">
                <a:solidFill>
                  <a:schemeClr val="tx1"/>
                </a:solidFill>
                <a:latin typeface="Futura Lt BT" pitchFamily="32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Char char="n"/>
              <a:defRPr sz="2400" b="1">
                <a:solidFill>
                  <a:schemeClr val="tx1"/>
                </a:solidFill>
                <a:latin typeface="Futura Lt BT" pitchFamily="32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Char char="n"/>
              <a:defRPr sz="2000" b="1">
                <a:solidFill>
                  <a:schemeClr val="tx1"/>
                </a:solidFill>
                <a:latin typeface="Futura Lt BT" pitchFamily="32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2"/>
              </a:buClr>
              <a:buSzPct val="55000"/>
              <a:buChar char="n"/>
              <a:defRPr sz="2000" b="1">
                <a:solidFill>
                  <a:schemeClr val="tx1"/>
                </a:solidFill>
                <a:latin typeface="Futura Lt BT" pitchFamily="32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 b="1">
                <a:solidFill>
                  <a:schemeClr val="tx1"/>
                </a:solidFill>
                <a:latin typeface="Futura Lt BT" pitchFamily="32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 b="1">
                <a:solidFill>
                  <a:schemeClr val="tx1"/>
                </a:solidFill>
                <a:latin typeface="Futura Lt BT" pitchFamily="32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 b="1">
                <a:solidFill>
                  <a:schemeClr val="tx1"/>
                </a:solidFill>
                <a:latin typeface="Futura Lt BT" pitchFamily="32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 b="1">
                <a:solidFill>
                  <a:schemeClr val="tx1"/>
                </a:solidFill>
                <a:latin typeface="Futura Lt BT" pitchFamily="32" charset="0"/>
              </a:defRPr>
            </a:lvl9pPr>
          </a:lstStyle>
          <a:p>
            <a:pPr eaLnBrk="1" hangingPunct="1">
              <a:spcBef>
                <a:spcPct val="0"/>
              </a:spcBef>
              <a:buClr>
                <a:srgbClr val="000066"/>
              </a:buClr>
              <a:buFont typeface="Wingdings" pitchFamily="2" charset="2"/>
              <a:buChar char="ü"/>
            </a:pPr>
            <a:endParaRPr lang="fr-FR" altLang="fr-FR" sz="1400">
              <a:latin typeface="Arial" charset="0"/>
            </a:endParaRPr>
          </a:p>
        </p:txBody>
      </p:sp>
      <p:pic>
        <p:nvPicPr>
          <p:cNvPr id="49157" name="Image 1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6363" y="188913"/>
            <a:ext cx="649287" cy="1035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/>
          <p:cNvSpPr/>
          <p:nvPr/>
        </p:nvSpPr>
        <p:spPr>
          <a:xfrm>
            <a:off x="0" y="1404938"/>
            <a:ext cx="9144000" cy="191611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lIns="104306" tIns="52153" rIns="104306" bIns="52153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fr-FR" sz="4800" b="0" dirty="0">
                <a:solidFill>
                  <a:schemeClr val="bg1"/>
                </a:solidFill>
                <a:latin typeface="Calibri" panose="020F0502020204030204" pitchFamily="34" charset="0"/>
              </a:rPr>
              <a:t>Merci à tous</a:t>
            </a:r>
          </a:p>
        </p:txBody>
      </p:sp>
    </p:spTree>
    <p:extLst>
      <p:ext uri="{BB962C8B-B14F-4D97-AF65-F5344CB8AC3E}">
        <p14:creationId xmlns:p14="http://schemas.microsoft.com/office/powerpoint/2010/main" val="35745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CB0F4-6CCD-481D-A1BA-DA03A8039489}" type="slidenum">
              <a:rPr lang="fr-FR" smtClean="0"/>
              <a:pPr/>
              <a:t>17</a:t>
            </a:fld>
            <a:endParaRPr lang="fr-FR"/>
          </a:p>
        </p:txBody>
      </p:sp>
      <p:sp>
        <p:nvSpPr>
          <p:cNvPr id="7" name="Titre 1"/>
          <p:cNvSpPr txBox="1">
            <a:spLocks/>
          </p:cNvSpPr>
          <p:nvPr/>
        </p:nvSpPr>
        <p:spPr>
          <a:xfrm>
            <a:off x="611560" y="-99392"/>
            <a:ext cx="7993062" cy="114300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fr-FR" sz="32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rPr>
              <a:t>Evolution 2006 - </a:t>
            </a:r>
            <a:r>
              <a:rPr lang="fr-FR" sz="32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rPr>
              <a:t>2018</a:t>
            </a:r>
            <a:endParaRPr lang="fr-FR" sz="3200" b="1" dirty="0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1369123" y="1340768"/>
            <a:ext cx="2051908" cy="369332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fr-FR" b="1" dirty="0"/>
              <a:t>Territoires agricoles</a:t>
            </a:r>
          </a:p>
        </p:txBody>
      </p:sp>
      <p:sp>
        <p:nvSpPr>
          <p:cNvPr id="10" name="ZoneTexte 9"/>
          <p:cNvSpPr txBox="1"/>
          <p:nvPr/>
        </p:nvSpPr>
        <p:spPr>
          <a:xfrm>
            <a:off x="2007278" y="3212976"/>
            <a:ext cx="775597" cy="36933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fr-FR" b="1" dirty="0"/>
              <a:t>Forêts</a:t>
            </a:r>
          </a:p>
        </p:txBody>
      </p:sp>
      <p:sp>
        <p:nvSpPr>
          <p:cNvPr id="11" name="ZoneTexte 10"/>
          <p:cNvSpPr txBox="1"/>
          <p:nvPr/>
        </p:nvSpPr>
        <p:spPr>
          <a:xfrm>
            <a:off x="1267941" y="5085184"/>
            <a:ext cx="2254271" cy="646331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fr-FR" b="1" dirty="0"/>
              <a:t>Milieux semi-naturels</a:t>
            </a:r>
          </a:p>
          <a:p>
            <a:pPr algn="ctr"/>
            <a:r>
              <a:rPr lang="fr-FR" b="1" dirty="0"/>
              <a:t>et zones humides</a:t>
            </a:r>
          </a:p>
        </p:txBody>
      </p:sp>
      <p:sp>
        <p:nvSpPr>
          <p:cNvPr id="12" name="ZoneTexte 11"/>
          <p:cNvSpPr txBox="1"/>
          <p:nvPr/>
        </p:nvSpPr>
        <p:spPr>
          <a:xfrm>
            <a:off x="6184425" y="3212976"/>
            <a:ext cx="2348015" cy="36933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fr-FR" b="1" dirty="0"/>
              <a:t>Territoires artificialisés</a:t>
            </a:r>
          </a:p>
        </p:txBody>
      </p:sp>
      <p:cxnSp>
        <p:nvCxnSpPr>
          <p:cNvPr id="8" name="Connecteur droit avec flèche 7"/>
          <p:cNvCxnSpPr/>
          <p:nvPr/>
        </p:nvCxnSpPr>
        <p:spPr>
          <a:xfrm>
            <a:off x="3834322" y="1710100"/>
            <a:ext cx="2160240" cy="1485047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13" name="Connecteur droit avec flèche 12"/>
          <p:cNvCxnSpPr/>
          <p:nvPr/>
        </p:nvCxnSpPr>
        <p:spPr>
          <a:xfrm>
            <a:off x="3834322" y="3397642"/>
            <a:ext cx="2160240" cy="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5" name="Connecteur droit avec flèche 14"/>
          <p:cNvCxnSpPr/>
          <p:nvPr/>
        </p:nvCxnSpPr>
        <p:spPr>
          <a:xfrm flipV="1">
            <a:off x="3834322" y="3533703"/>
            <a:ext cx="2160240" cy="1695497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ZoneTexte 16"/>
          <p:cNvSpPr txBox="1"/>
          <p:nvPr/>
        </p:nvSpPr>
        <p:spPr>
          <a:xfrm>
            <a:off x="4080676" y="2060848"/>
            <a:ext cx="904415" cy="338554"/>
          </a:xfrm>
          <a:prstGeom prst="rect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fr-FR" sz="1600" b="1" dirty="0"/>
              <a:t>+ 116 ha</a:t>
            </a:r>
          </a:p>
        </p:txBody>
      </p:sp>
      <p:sp>
        <p:nvSpPr>
          <p:cNvPr id="21" name="ZoneTexte 20"/>
          <p:cNvSpPr txBox="1"/>
          <p:nvPr/>
        </p:nvSpPr>
        <p:spPr>
          <a:xfrm>
            <a:off x="4184871" y="3195147"/>
            <a:ext cx="696024" cy="338554"/>
          </a:xfrm>
          <a:prstGeom prst="rect">
            <a:avLst/>
          </a:prstGeom>
          <a:ln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fr-FR" sz="1600" b="1" dirty="0"/>
              <a:t>+ 5 ha</a:t>
            </a:r>
          </a:p>
        </p:txBody>
      </p:sp>
      <p:sp>
        <p:nvSpPr>
          <p:cNvPr id="22" name="ZoneTexte 21"/>
          <p:cNvSpPr txBox="1"/>
          <p:nvPr/>
        </p:nvSpPr>
        <p:spPr>
          <a:xfrm>
            <a:off x="4132774" y="4509120"/>
            <a:ext cx="800219" cy="338554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fr-FR" sz="1600" b="1" dirty="0"/>
              <a:t>+ 36 ha</a:t>
            </a:r>
          </a:p>
        </p:txBody>
      </p:sp>
      <p:sp>
        <p:nvSpPr>
          <p:cNvPr id="26" name="ZoneTexte 25"/>
          <p:cNvSpPr txBox="1"/>
          <p:nvPr/>
        </p:nvSpPr>
        <p:spPr>
          <a:xfrm>
            <a:off x="6906224" y="3789040"/>
            <a:ext cx="904415" cy="338554"/>
          </a:xfrm>
          <a:prstGeom prst="rect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fr-FR" sz="1600" b="1" dirty="0"/>
              <a:t>+ 157 ha</a:t>
            </a:r>
          </a:p>
        </p:txBody>
      </p:sp>
      <p:sp>
        <p:nvSpPr>
          <p:cNvPr id="23" name="Rectangle à coins arrondis 22"/>
          <p:cNvSpPr/>
          <p:nvPr/>
        </p:nvSpPr>
        <p:spPr>
          <a:xfrm>
            <a:off x="1098018" y="1052736"/>
            <a:ext cx="2736304" cy="5040560"/>
          </a:xfrm>
          <a:prstGeom prst="roundRect">
            <a:avLst/>
          </a:prstGeom>
          <a:noFill/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410434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21" grpId="0" animBg="1"/>
      <p:bldP spid="22" grpId="0" animBg="1"/>
      <p:bldP spid="26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CB0F4-6CCD-481D-A1BA-DA03A8039489}" type="slidenum">
              <a:rPr lang="fr-FR" smtClean="0"/>
              <a:pPr/>
              <a:t>18</a:t>
            </a:fld>
            <a:endParaRPr lang="fr-FR"/>
          </a:p>
        </p:txBody>
      </p:sp>
      <p:sp>
        <p:nvSpPr>
          <p:cNvPr id="7" name="Titre 1"/>
          <p:cNvSpPr txBox="1">
            <a:spLocks/>
          </p:cNvSpPr>
          <p:nvPr/>
        </p:nvSpPr>
        <p:spPr>
          <a:xfrm>
            <a:off x="611560" y="-99392"/>
            <a:ext cx="7993062" cy="114300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fr-FR" sz="32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rPr>
              <a:t>Evolution 2006 - </a:t>
            </a:r>
            <a:r>
              <a:rPr lang="fr-FR" sz="32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rPr>
              <a:t>2018</a:t>
            </a:r>
            <a:endParaRPr lang="fr-FR" sz="3200" b="1" dirty="0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1314713" y="1340768"/>
            <a:ext cx="2051908" cy="369332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fr-FR" b="1" dirty="0"/>
              <a:t>Territoires agricoles</a:t>
            </a:r>
          </a:p>
        </p:txBody>
      </p:sp>
      <p:sp>
        <p:nvSpPr>
          <p:cNvPr id="10" name="ZoneTexte 9"/>
          <p:cNvSpPr txBox="1"/>
          <p:nvPr/>
        </p:nvSpPr>
        <p:spPr>
          <a:xfrm>
            <a:off x="1952868" y="3212976"/>
            <a:ext cx="775597" cy="36933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fr-FR" b="1" dirty="0"/>
              <a:t>Forêts</a:t>
            </a:r>
          </a:p>
        </p:txBody>
      </p:sp>
      <p:sp>
        <p:nvSpPr>
          <p:cNvPr id="11" name="ZoneTexte 10"/>
          <p:cNvSpPr txBox="1"/>
          <p:nvPr/>
        </p:nvSpPr>
        <p:spPr>
          <a:xfrm>
            <a:off x="1213531" y="5085184"/>
            <a:ext cx="2254271" cy="646331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fr-FR" b="1" dirty="0"/>
              <a:t>Milieux semi-naturels</a:t>
            </a:r>
          </a:p>
          <a:p>
            <a:pPr algn="ctr"/>
            <a:r>
              <a:rPr lang="fr-FR" b="1" dirty="0"/>
              <a:t>et zones humides</a:t>
            </a:r>
          </a:p>
        </p:txBody>
      </p:sp>
      <p:sp>
        <p:nvSpPr>
          <p:cNvPr id="12" name="ZoneTexte 11"/>
          <p:cNvSpPr txBox="1"/>
          <p:nvPr/>
        </p:nvSpPr>
        <p:spPr>
          <a:xfrm>
            <a:off x="6130015" y="3212976"/>
            <a:ext cx="2348015" cy="36933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fr-FR" b="1" dirty="0"/>
              <a:t>Territoires artificialisés</a:t>
            </a:r>
          </a:p>
        </p:txBody>
      </p:sp>
      <p:cxnSp>
        <p:nvCxnSpPr>
          <p:cNvPr id="13" name="Connecteur droit avec flèche 12"/>
          <p:cNvCxnSpPr>
            <a:stCxn id="12" idx="1"/>
          </p:cNvCxnSpPr>
          <p:nvPr/>
        </p:nvCxnSpPr>
        <p:spPr>
          <a:xfrm flipH="1">
            <a:off x="3923928" y="3397642"/>
            <a:ext cx="2206087" cy="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21" name="ZoneTexte 20"/>
          <p:cNvSpPr txBox="1"/>
          <p:nvPr/>
        </p:nvSpPr>
        <p:spPr>
          <a:xfrm>
            <a:off x="4519903" y="3195147"/>
            <a:ext cx="800219" cy="338554"/>
          </a:xfrm>
          <a:prstGeom prst="rect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fr-FR" sz="1600" b="1" dirty="0"/>
              <a:t>+ 22 ha</a:t>
            </a:r>
          </a:p>
        </p:txBody>
      </p:sp>
      <p:sp>
        <p:nvSpPr>
          <p:cNvPr id="26" name="ZoneTexte 25"/>
          <p:cNvSpPr txBox="1"/>
          <p:nvPr/>
        </p:nvSpPr>
        <p:spPr>
          <a:xfrm>
            <a:off x="5934965" y="4437112"/>
            <a:ext cx="2738122" cy="400110"/>
          </a:xfrm>
          <a:prstGeom prst="rect">
            <a:avLst/>
          </a:prstGeom>
          <a:ln w="3810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fr-FR" sz="2000" b="1" dirty="0"/>
              <a:t>135 ha nets artificialisés</a:t>
            </a:r>
          </a:p>
        </p:txBody>
      </p:sp>
      <p:sp>
        <p:nvSpPr>
          <p:cNvPr id="24" name="Rectangle à coins arrondis 23"/>
          <p:cNvSpPr/>
          <p:nvPr/>
        </p:nvSpPr>
        <p:spPr>
          <a:xfrm>
            <a:off x="1043608" y="1052736"/>
            <a:ext cx="2736304" cy="5040560"/>
          </a:xfrm>
          <a:prstGeom prst="roundRect">
            <a:avLst/>
          </a:prstGeom>
          <a:noFill/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ZoneTexte 1"/>
          <p:cNvSpPr txBox="1"/>
          <p:nvPr/>
        </p:nvSpPr>
        <p:spPr>
          <a:xfrm>
            <a:off x="4635588" y="980728"/>
            <a:ext cx="3886705" cy="2031325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txBody>
          <a:bodyPr wrap="none" rtlCol="0">
            <a:spAutoFit/>
          </a:bodyPr>
          <a:lstStyle/>
          <a:p>
            <a:r>
              <a:rPr lang="fr-FR" b="1" dirty="0">
                <a:solidFill>
                  <a:srgbClr val="FF0000"/>
                </a:solidFill>
              </a:rPr>
              <a:t>Artificialisation :</a:t>
            </a:r>
          </a:p>
          <a:p>
            <a:pPr marL="285750" indent="-285750">
              <a:buFontTx/>
              <a:buChar char="-"/>
            </a:pPr>
            <a:r>
              <a:rPr lang="fr-FR" b="1" dirty="0">
                <a:solidFill>
                  <a:srgbClr val="FF0000"/>
                </a:solidFill>
              </a:rPr>
              <a:t>73 changements de poste niveau 3</a:t>
            </a:r>
          </a:p>
          <a:p>
            <a:pPr marL="285750" indent="-285750">
              <a:buFontTx/>
              <a:buChar char="-"/>
            </a:pPr>
            <a:r>
              <a:rPr lang="fr-FR" b="1" dirty="0">
                <a:solidFill>
                  <a:srgbClr val="FF0000"/>
                </a:solidFill>
              </a:rPr>
              <a:t>158 changements de poste niveau 5</a:t>
            </a:r>
          </a:p>
          <a:p>
            <a:pPr marL="285750" indent="-285750">
              <a:buFontTx/>
              <a:buChar char="-"/>
            </a:pPr>
            <a:endParaRPr lang="fr-FR" b="1" dirty="0">
              <a:solidFill>
                <a:srgbClr val="FF0000"/>
              </a:solidFill>
            </a:endParaRPr>
          </a:p>
          <a:p>
            <a:r>
              <a:rPr lang="fr-FR" b="1" dirty="0">
                <a:solidFill>
                  <a:srgbClr val="FF0000"/>
                </a:solidFill>
              </a:rPr>
              <a:t>Tout type d’évolution :</a:t>
            </a:r>
          </a:p>
          <a:p>
            <a:pPr marL="285750" indent="-285750">
              <a:buFontTx/>
              <a:buChar char="-"/>
            </a:pPr>
            <a:r>
              <a:rPr lang="fr-FR" b="1" dirty="0">
                <a:solidFill>
                  <a:srgbClr val="FF0000"/>
                </a:solidFill>
              </a:rPr>
              <a:t>272 changements de poste niveau 3</a:t>
            </a:r>
          </a:p>
          <a:p>
            <a:pPr marL="285750" indent="-285750">
              <a:buFontTx/>
              <a:buChar char="-"/>
            </a:pPr>
            <a:r>
              <a:rPr lang="fr-FR" b="1" dirty="0">
                <a:solidFill>
                  <a:srgbClr val="FF0000"/>
                </a:solidFill>
              </a:rPr>
              <a:t>499 changements de poste niveau 5</a:t>
            </a:r>
          </a:p>
        </p:txBody>
      </p:sp>
    </p:spTree>
    <p:extLst>
      <p:ext uri="{BB962C8B-B14F-4D97-AF65-F5344CB8AC3E}">
        <p14:creationId xmlns:p14="http://schemas.microsoft.com/office/powerpoint/2010/main" val="11630681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6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ous-titre 2"/>
          <p:cNvSpPr>
            <a:spLocks noGrp="1"/>
          </p:cNvSpPr>
          <p:nvPr>
            <p:ph type="subTitle" idx="1"/>
          </p:nvPr>
        </p:nvSpPr>
        <p:spPr>
          <a:xfrm>
            <a:off x="0" y="285800"/>
            <a:ext cx="8604448" cy="694928"/>
          </a:xfr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fr-FR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Présentation</a:t>
            </a:r>
          </a:p>
        </p:txBody>
      </p:sp>
      <p:sp>
        <p:nvSpPr>
          <p:cNvPr id="6" name="Sous-titre 4"/>
          <p:cNvSpPr txBox="1">
            <a:spLocks/>
          </p:cNvSpPr>
          <p:nvPr/>
        </p:nvSpPr>
        <p:spPr bwMode="auto">
          <a:xfrm>
            <a:off x="1259632" y="1971898"/>
            <a:ext cx="5688632" cy="19611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algn="just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Tx/>
              <a:buBlip>
                <a:blip r:embed="rId2"/>
              </a:buBlip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eaLnBrk="1" hangingPunct="1">
              <a:defRPr/>
            </a:pPr>
            <a:r>
              <a:rPr lang="fr-FR" altLang="fr-FR" sz="2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Contexte</a:t>
            </a:r>
          </a:p>
          <a:p>
            <a:pPr algn="l" eaLnBrk="1" hangingPunct="1">
              <a:defRPr/>
            </a:pPr>
            <a:endParaRPr lang="fr-FR" altLang="fr-FR" sz="1000" dirty="0">
              <a:solidFill>
                <a:schemeClr val="tx1">
                  <a:lumMod val="50000"/>
                  <a:lumOff val="50000"/>
                </a:schemeClr>
              </a:solidFill>
              <a:sym typeface="Wingdings" panose="05000000000000000000" pitchFamily="2" charset="2"/>
            </a:endParaRPr>
          </a:p>
          <a:p>
            <a:pPr algn="l" eaLnBrk="1" hangingPunct="1">
              <a:defRPr/>
            </a:pPr>
            <a:r>
              <a:rPr lang="fr-FR" altLang="fr-FR" sz="2000" dirty="0">
                <a:solidFill>
                  <a:schemeClr val="tx1">
                    <a:lumMod val="50000"/>
                    <a:lumOff val="50000"/>
                  </a:schemeClr>
                </a:solidFill>
                <a:sym typeface="Wingdings" panose="05000000000000000000" pitchFamily="2" charset="2"/>
              </a:rPr>
              <a:t>Donnée source : Occupation du sol de PMO</a:t>
            </a:r>
          </a:p>
          <a:p>
            <a:pPr algn="l" eaLnBrk="1" hangingPunct="1">
              <a:defRPr/>
            </a:pPr>
            <a:endParaRPr lang="fr-FR" altLang="fr-FR" sz="1000" dirty="0">
              <a:solidFill>
                <a:schemeClr val="tx1">
                  <a:lumMod val="50000"/>
                  <a:lumOff val="50000"/>
                </a:schemeClr>
              </a:solidFill>
              <a:sym typeface="Wingdings" panose="05000000000000000000" pitchFamily="2" charset="2"/>
            </a:endParaRPr>
          </a:p>
          <a:p>
            <a:pPr algn="l" eaLnBrk="1" hangingPunct="1">
              <a:defRPr/>
            </a:pPr>
            <a:r>
              <a:rPr lang="fr-FR" altLang="fr-FR" sz="2000" dirty="0">
                <a:solidFill>
                  <a:schemeClr val="tx1">
                    <a:lumMod val="50000"/>
                    <a:lumOff val="50000"/>
                  </a:schemeClr>
                </a:solidFill>
                <a:sym typeface="Wingdings" panose="05000000000000000000" pitchFamily="2" charset="2"/>
              </a:rPr>
              <a:t>Analyse de la consommation foncière</a:t>
            </a:r>
            <a:r>
              <a:rPr lang="fr-FR" altLang="fr-FR" sz="2000" dirty="0">
                <a:sym typeface="Wingdings" panose="05000000000000000000" pitchFamily="2" charset="2"/>
              </a:rPr>
              <a:t>		</a:t>
            </a:r>
          </a:p>
        </p:txBody>
      </p:sp>
    </p:spTree>
    <p:extLst>
      <p:ext uri="{BB962C8B-B14F-4D97-AF65-F5344CB8AC3E}">
        <p14:creationId xmlns:p14="http://schemas.microsoft.com/office/powerpoint/2010/main" val="1149022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971600" y="1052736"/>
            <a:ext cx="7488832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dirty="0"/>
          </a:p>
          <a:p>
            <a:pPr marL="285750" indent="-285750">
              <a:buFontTx/>
              <a:buChar char="-"/>
            </a:pPr>
            <a:endParaRPr lang="fr-FR" dirty="0"/>
          </a:p>
          <a:p>
            <a:r>
              <a:rPr lang="fr-FR" sz="2400" b="1" dirty="0"/>
              <a:t>Révision du SCoT en cours</a:t>
            </a:r>
          </a:p>
          <a:p>
            <a:endParaRPr lang="fr-FR" sz="2400" b="1" dirty="0"/>
          </a:p>
          <a:p>
            <a:pPr marL="742950" lvl="1" indent="-285750">
              <a:buFontTx/>
              <a:buChar char="-"/>
            </a:pPr>
            <a:r>
              <a:rPr lang="fr-FR" dirty="0"/>
              <a:t>Analyse de la consommation foncière sur les 10 années précédant l’approbation du SCoT</a:t>
            </a:r>
          </a:p>
          <a:p>
            <a:pPr marL="742950" lvl="1" indent="-285750">
              <a:buFontTx/>
              <a:buChar char="-"/>
            </a:pPr>
            <a:endParaRPr lang="fr-FR" dirty="0"/>
          </a:p>
          <a:p>
            <a:pPr lvl="1"/>
            <a:endParaRPr lang="fr-FR" dirty="0"/>
          </a:p>
          <a:p>
            <a:pPr marL="742950" lvl="1" indent="-285750">
              <a:buFontTx/>
              <a:buChar char="-"/>
            </a:pPr>
            <a:r>
              <a:rPr lang="fr-FR" dirty="0"/>
              <a:t>Projet Paysage commencé en 2017 avec un lot sur la consommation foncière</a:t>
            </a:r>
          </a:p>
          <a:p>
            <a:pPr marL="742950" lvl="1" indent="-285750">
              <a:buFontTx/>
              <a:buChar char="-"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063181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>
            <a:extLst>
              <a:ext uri="{FF2B5EF4-FFF2-40B4-BE49-F238E27FC236}">
                <a16:creationId xmlns="" xmlns:a16="http://schemas.microsoft.com/office/drawing/2014/main" id="{6F57B511-AAE1-49FC-A286-23291AD9A0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ADF6C19-5604-400D-9717-27D704B02922}" type="slidenum">
              <a:rPr lang="fr-FR" altLang="fr-FR" smtClean="0">
                <a:cs typeface="Arial" panose="020B060402020202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</a:t>
            </a:fld>
            <a:endParaRPr lang="fr-FR" altLang="fr-FR">
              <a:cs typeface="Arial" panose="020B0604020202020204" pitchFamily="34" charset="0"/>
            </a:endParaRPr>
          </a:p>
        </p:txBody>
      </p:sp>
      <p:sp>
        <p:nvSpPr>
          <p:cNvPr id="6" name="Sous-titre 2">
            <a:extLst>
              <a:ext uri="{FF2B5EF4-FFF2-40B4-BE49-F238E27FC236}">
                <a16:creationId xmlns="" xmlns:a16="http://schemas.microsoft.com/office/drawing/2014/main" id="{1AE36A55-FC58-4363-ABA5-613D5081D2FD}"/>
              </a:ext>
            </a:extLst>
          </p:cNvPr>
          <p:cNvSpPr txBox="1">
            <a:spLocks/>
          </p:cNvSpPr>
          <p:nvPr/>
        </p:nvSpPr>
        <p:spPr bwMode="auto">
          <a:xfrm>
            <a:off x="683567" y="1162497"/>
            <a:ext cx="8265783" cy="53135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defRPr/>
            </a:pPr>
            <a:r>
              <a:rPr lang="fr-FR" altLang="fr-FR" sz="2000" u="sng" dirty="0">
                <a:solidFill>
                  <a:srgbClr val="586C89"/>
                </a:solidFill>
              </a:rPr>
              <a:t>L’occupation du sol : exemples d’usages par le PETR du Pays Marennes-Oléron</a:t>
            </a:r>
          </a:p>
          <a:p>
            <a:pPr marL="285750" indent="-28575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Tx/>
              <a:buChar char="-"/>
              <a:defRPr/>
            </a:pPr>
            <a:r>
              <a:rPr lang="fr-FR" sz="1600" dirty="0">
                <a:solidFill>
                  <a:srgbClr val="586C89"/>
                </a:solidFill>
              </a:rPr>
              <a:t>P</a:t>
            </a:r>
            <a:r>
              <a:rPr lang="fr-FR" sz="1600" dirty="0" smtClean="0">
                <a:solidFill>
                  <a:srgbClr val="586C89"/>
                </a:solidFill>
              </a:rPr>
              <a:t>rémisses </a:t>
            </a:r>
            <a:r>
              <a:rPr lang="fr-FR" sz="1600" dirty="0">
                <a:solidFill>
                  <a:srgbClr val="586C89"/>
                </a:solidFill>
              </a:rPr>
              <a:t>en 2013 au sein d’un groupe de travail sur la thématique </a:t>
            </a:r>
            <a:r>
              <a:rPr lang="fr-FR" sz="1600" i="1" dirty="0">
                <a:solidFill>
                  <a:srgbClr val="586C89"/>
                </a:solidFill>
              </a:rPr>
              <a:t>Foncier </a:t>
            </a:r>
            <a:r>
              <a:rPr lang="fr-FR" sz="1600" dirty="0">
                <a:solidFill>
                  <a:srgbClr val="586C89"/>
                </a:solidFill>
              </a:rPr>
              <a:t>dans le cadre de l’observatoire foncier du territoire</a:t>
            </a:r>
          </a:p>
          <a:p>
            <a:pPr marL="285750" indent="-28575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Tx/>
              <a:buChar char="-"/>
              <a:defRPr/>
            </a:pPr>
            <a:r>
              <a:rPr lang="fr-FR" sz="1600" dirty="0">
                <a:solidFill>
                  <a:srgbClr val="586C89"/>
                </a:solidFill>
              </a:rPr>
              <a:t>Besoins dans le cadre du SCOT pour l’étude de l’évolution du foncier dans le cadre d’une procédure de révision qui point</a:t>
            </a:r>
          </a:p>
          <a:p>
            <a:pPr marL="285750" indent="-28575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Tx/>
              <a:buChar char="-"/>
              <a:defRPr/>
            </a:pPr>
            <a:r>
              <a:rPr lang="fr-FR" sz="1600" dirty="0">
                <a:solidFill>
                  <a:srgbClr val="586C89"/>
                </a:solidFill>
              </a:rPr>
              <a:t>Donnée d’entrée pour l’étude TVB</a:t>
            </a:r>
          </a:p>
          <a:p>
            <a:pPr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defRPr/>
            </a:pPr>
            <a:endParaRPr lang="fr-FR" sz="1600" dirty="0">
              <a:solidFill>
                <a:srgbClr val="586C89"/>
              </a:solidFill>
            </a:endParaRPr>
          </a:p>
          <a:p>
            <a:pPr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defRPr/>
            </a:pPr>
            <a:r>
              <a:rPr lang="fr-FR" sz="2000" u="sng" dirty="0">
                <a:solidFill>
                  <a:srgbClr val="586C89"/>
                </a:solidFill>
              </a:rPr>
              <a:t>Des besoins émergents de plusieurs services des 2 EPCI</a:t>
            </a:r>
            <a:r>
              <a:rPr lang="fr-FR" sz="2000" dirty="0">
                <a:solidFill>
                  <a:srgbClr val="44546A"/>
                </a:solidFill>
              </a:rPr>
              <a:t> </a:t>
            </a:r>
            <a:endParaRPr lang="fr-FR" altLang="fr-FR" sz="2000" dirty="0">
              <a:solidFill>
                <a:srgbClr val="44546A"/>
              </a:solidFill>
            </a:endParaRPr>
          </a:p>
          <a:p>
            <a:pPr marL="342900" indent="-3429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Tx/>
              <a:buChar char="-"/>
              <a:defRPr/>
            </a:pPr>
            <a:r>
              <a:rPr lang="fr-FR" altLang="fr-FR" sz="1600" dirty="0">
                <a:solidFill>
                  <a:srgbClr val="586C89"/>
                </a:solidFill>
              </a:rPr>
              <a:t>Services techniques, PAPI</a:t>
            </a:r>
          </a:p>
          <a:p>
            <a:pPr marL="342900" indent="-3429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Tx/>
              <a:buChar char="-"/>
              <a:defRPr/>
            </a:pPr>
            <a:r>
              <a:rPr lang="fr-FR" altLang="fr-FR" sz="1600" dirty="0">
                <a:solidFill>
                  <a:srgbClr val="586C89"/>
                </a:solidFill>
              </a:rPr>
              <a:t>Services techniques, Plan Global de Déplacement</a:t>
            </a:r>
          </a:p>
          <a:p>
            <a:pPr marL="342900" indent="-3429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Tx/>
              <a:buChar char="-"/>
              <a:defRPr/>
            </a:pPr>
            <a:r>
              <a:rPr lang="fr-FR" altLang="fr-FR" sz="1600" dirty="0">
                <a:solidFill>
                  <a:srgbClr val="586C89"/>
                </a:solidFill>
              </a:rPr>
              <a:t>Développement économique, volet agriculture durable</a:t>
            </a:r>
          </a:p>
          <a:p>
            <a:pPr marL="342900" indent="-3429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Tx/>
              <a:buChar char="-"/>
              <a:defRPr/>
            </a:pPr>
            <a:r>
              <a:rPr lang="fr-FR" altLang="fr-FR" sz="1600" dirty="0">
                <a:solidFill>
                  <a:srgbClr val="586C89"/>
                </a:solidFill>
              </a:rPr>
              <a:t>Espaces naturels</a:t>
            </a:r>
          </a:p>
          <a:p>
            <a:pPr marL="342900" indent="-3429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Tx/>
              <a:buChar char="-"/>
              <a:defRPr/>
            </a:pPr>
            <a:r>
              <a:rPr lang="fr-FR" altLang="fr-FR" sz="1600" dirty="0">
                <a:solidFill>
                  <a:srgbClr val="586C89"/>
                </a:solidFill>
              </a:rPr>
              <a:t>Urbanisme</a:t>
            </a:r>
          </a:p>
          <a:p>
            <a:pPr marL="342900" indent="-3429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Tx/>
              <a:buChar char="-"/>
              <a:defRPr/>
            </a:pPr>
            <a:r>
              <a:rPr lang="fr-FR" altLang="fr-FR" sz="1600" dirty="0">
                <a:solidFill>
                  <a:srgbClr val="586C89"/>
                </a:solidFill>
              </a:rPr>
              <a:t>Logement</a:t>
            </a:r>
          </a:p>
          <a:p>
            <a:pPr marL="342900" indent="-3429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Tx/>
              <a:buChar char="-"/>
              <a:defRPr/>
            </a:pPr>
            <a:r>
              <a:rPr lang="fr-FR" altLang="fr-FR" sz="1600" dirty="0">
                <a:solidFill>
                  <a:srgbClr val="586C89"/>
                </a:solidFill>
              </a:rPr>
              <a:t>Natura 2000</a:t>
            </a:r>
          </a:p>
          <a:p>
            <a:pPr marL="342900" indent="-3429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Tx/>
              <a:buChar char="-"/>
              <a:defRPr/>
            </a:pPr>
            <a:r>
              <a:rPr lang="fr-FR" altLang="fr-FR" sz="1600" dirty="0">
                <a:solidFill>
                  <a:srgbClr val="586C89"/>
                </a:solidFill>
              </a:rPr>
              <a:t>Gestion Intégrée des Zones Humides</a:t>
            </a:r>
          </a:p>
          <a:p>
            <a:pPr algn="just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defRPr/>
            </a:pPr>
            <a:endParaRPr lang="fr-FR" altLang="fr-FR" sz="2400" dirty="0">
              <a:solidFill>
                <a:srgbClr val="586C89"/>
              </a:solidFill>
              <a:sym typeface="Wingdings" panose="05000000000000000000" pitchFamily="2" charset="2"/>
            </a:endParaRPr>
          </a:p>
          <a:p>
            <a:pPr marL="342900" indent="-342900" algn="just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Wingdings" panose="05000000000000000000" pitchFamily="2" charset="2"/>
              <a:buChar char="à"/>
              <a:defRPr/>
            </a:pPr>
            <a:endParaRPr lang="fr-FR" altLang="fr-FR" sz="2400" dirty="0">
              <a:solidFill>
                <a:srgbClr val="586C8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68719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>
            <a:extLst>
              <a:ext uri="{FF2B5EF4-FFF2-40B4-BE49-F238E27FC236}">
                <a16:creationId xmlns="" xmlns:a16="http://schemas.microsoft.com/office/drawing/2014/main" id="{05791D7D-5F59-4758-9F34-A07C6E5BBF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ADF6C19-5604-400D-9717-27D704B02922}" type="slidenum">
              <a:rPr lang="fr-FR" altLang="fr-FR" smtClean="0">
                <a:cs typeface="Arial" panose="020B060402020202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5</a:t>
            </a:fld>
            <a:endParaRPr lang="fr-FR" altLang="fr-FR">
              <a:cs typeface="Arial" panose="020B0604020202020204" pitchFamily="34" charset="0"/>
            </a:endParaRPr>
          </a:p>
        </p:txBody>
      </p:sp>
      <p:sp>
        <p:nvSpPr>
          <p:cNvPr id="8" name="Sous-titre 2">
            <a:extLst>
              <a:ext uri="{FF2B5EF4-FFF2-40B4-BE49-F238E27FC236}">
                <a16:creationId xmlns="" xmlns:a16="http://schemas.microsoft.com/office/drawing/2014/main" id="{7AEDB49E-3990-48E2-B690-80E8BC7C3D56}"/>
              </a:ext>
            </a:extLst>
          </p:cNvPr>
          <p:cNvSpPr txBox="1">
            <a:spLocks/>
          </p:cNvSpPr>
          <p:nvPr/>
        </p:nvSpPr>
        <p:spPr bwMode="auto">
          <a:xfrm>
            <a:off x="755575" y="836712"/>
            <a:ext cx="8174899" cy="53135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defRPr/>
            </a:pPr>
            <a:r>
              <a:rPr lang="fr-FR" sz="2000" u="sng" dirty="0">
                <a:solidFill>
                  <a:srgbClr val="586C89"/>
                </a:solidFill>
              </a:rPr>
              <a:t>Des besoins émergents de plusieurs services des 2 EPCI…</a:t>
            </a:r>
          </a:p>
          <a:p>
            <a:pPr marL="285750" indent="-28575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Tx/>
              <a:buChar char="-"/>
              <a:defRPr/>
            </a:pPr>
            <a:r>
              <a:rPr lang="fr-FR" sz="1600" dirty="0">
                <a:solidFill>
                  <a:srgbClr val="586C89"/>
                </a:solidFill>
              </a:rPr>
              <a:t>des besoins de connaissance initiale</a:t>
            </a:r>
          </a:p>
          <a:p>
            <a:pPr marL="285750" indent="-28575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Tx/>
              <a:buChar char="-"/>
              <a:defRPr/>
            </a:pPr>
            <a:r>
              <a:rPr lang="fr-FR" sz="1600" dirty="0">
                <a:solidFill>
                  <a:srgbClr val="586C89"/>
                </a:solidFill>
              </a:rPr>
              <a:t>des besoins de suivi</a:t>
            </a:r>
            <a:r>
              <a:rPr lang="fr-FR" sz="1600" dirty="0">
                <a:solidFill>
                  <a:srgbClr val="44546A"/>
                </a:solidFill>
              </a:rPr>
              <a:t> </a:t>
            </a:r>
          </a:p>
          <a:p>
            <a:pPr marL="285750" indent="-28575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Tx/>
              <a:buChar char="-"/>
              <a:defRPr/>
            </a:pPr>
            <a:r>
              <a:rPr lang="fr-FR" altLang="fr-FR" sz="1600" dirty="0">
                <a:solidFill>
                  <a:srgbClr val="44546A"/>
                </a:solidFill>
              </a:rPr>
              <a:t>des besoins d’évaluation</a:t>
            </a:r>
          </a:p>
          <a:p>
            <a:pPr algn="just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defRPr/>
            </a:pPr>
            <a:endParaRPr lang="fr-FR" altLang="fr-FR" sz="2400" dirty="0">
              <a:solidFill>
                <a:srgbClr val="586C89"/>
              </a:solidFill>
              <a:sym typeface="Wingdings" panose="05000000000000000000" pitchFamily="2" charset="2"/>
            </a:endParaRPr>
          </a:p>
          <a:p>
            <a:pPr algn="just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defRPr/>
            </a:pPr>
            <a:r>
              <a:rPr lang="fr-FR" u="sng" dirty="0">
                <a:solidFill>
                  <a:srgbClr val="586C89"/>
                </a:solidFill>
              </a:rPr>
              <a:t>… et une solution technique </a:t>
            </a:r>
          </a:p>
          <a:p>
            <a:pPr algn="just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defRPr/>
            </a:pPr>
            <a:r>
              <a:rPr lang="fr-FR" sz="1600" dirty="0">
                <a:solidFill>
                  <a:srgbClr val="586C89"/>
                </a:solidFill>
              </a:rPr>
              <a:t>La seule donnée existante est CORINE LANDCOVER, trop imprécise au niveau géométrique ainsi qu’au niveau sémantique</a:t>
            </a:r>
          </a:p>
          <a:p>
            <a:pPr algn="just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defRPr/>
            </a:pPr>
            <a:endParaRPr lang="fr-FR" sz="1600" dirty="0">
              <a:solidFill>
                <a:srgbClr val="586C89"/>
              </a:solidFill>
            </a:endParaRPr>
          </a:p>
          <a:p>
            <a:pPr algn="just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defRPr/>
            </a:pPr>
            <a:r>
              <a:rPr lang="fr-FR" sz="1600" dirty="0">
                <a:solidFill>
                  <a:srgbClr val="586C89"/>
                </a:solidFill>
              </a:rPr>
              <a:t>Une seule solution : </a:t>
            </a:r>
            <a:r>
              <a:rPr lang="fr-FR" sz="1600" b="1" dirty="0">
                <a:solidFill>
                  <a:srgbClr val="586C89"/>
                </a:solidFill>
              </a:rPr>
              <a:t>la production d’une occupation du sol locale</a:t>
            </a:r>
            <a:endParaRPr lang="fr-FR" sz="1600" dirty="0">
              <a:solidFill>
                <a:srgbClr val="586C89"/>
              </a:solidFill>
            </a:endParaRPr>
          </a:p>
          <a:p>
            <a:pPr algn="just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defRPr/>
            </a:pPr>
            <a:endParaRPr lang="fr-FR" sz="1600" dirty="0">
              <a:solidFill>
                <a:srgbClr val="586C89"/>
              </a:solidFill>
            </a:endParaRPr>
          </a:p>
          <a:p>
            <a:pPr algn="ctr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defRPr/>
            </a:pPr>
            <a:r>
              <a:rPr lang="fr-FR" sz="2000" dirty="0">
                <a:solidFill>
                  <a:srgbClr val="586C89"/>
                </a:solidFill>
              </a:rPr>
              <a:t>Mais quelles caractéristiques ? Quelle finesse géographique (UMC / LMC) ? Quelle description du paysage (nomenclature ?)</a:t>
            </a:r>
          </a:p>
          <a:p>
            <a:pPr algn="just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defRPr/>
            </a:pPr>
            <a:endParaRPr lang="fr-FR" altLang="fr-FR" sz="2400" dirty="0">
              <a:solidFill>
                <a:srgbClr val="586C8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01782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>
            <a:extLst>
              <a:ext uri="{FF2B5EF4-FFF2-40B4-BE49-F238E27FC236}">
                <a16:creationId xmlns="" xmlns:a16="http://schemas.microsoft.com/office/drawing/2014/main" id="{05791D7D-5F59-4758-9F34-A07C6E5BBF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ADF6C19-5604-400D-9717-27D704B02922}" type="slidenum">
              <a:rPr lang="fr-FR" altLang="fr-FR" smtClean="0">
                <a:cs typeface="Arial" panose="020B060402020202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6</a:t>
            </a:fld>
            <a:endParaRPr lang="fr-FR" altLang="fr-FR">
              <a:cs typeface="Arial" panose="020B0604020202020204" pitchFamily="34" charset="0"/>
            </a:endParaRPr>
          </a:p>
        </p:txBody>
      </p:sp>
      <p:sp>
        <p:nvSpPr>
          <p:cNvPr id="8" name="Sous-titre 2">
            <a:extLst>
              <a:ext uri="{FF2B5EF4-FFF2-40B4-BE49-F238E27FC236}">
                <a16:creationId xmlns="" xmlns:a16="http://schemas.microsoft.com/office/drawing/2014/main" id="{7AEDB49E-3990-48E2-B690-80E8BC7C3D56}"/>
              </a:ext>
            </a:extLst>
          </p:cNvPr>
          <p:cNvSpPr txBox="1">
            <a:spLocks/>
          </p:cNvSpPr>
          <p:nvPr/>
        </p:nvSpPr>
        <p:spPr bwMode="auto">
          <a:xfrm>
            <a:off x="755575" y="764704"/>
            <a:ext cx="8174899" cy="53135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just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defRPr/>
            </a:pPr>
            <a:r>
              <a:rPr lang="fr-FR" sz="2400" u="sng" dirty="0">
                <a:solidFill>
                  <a:srgbClr val="586C89"/>
                </a:solidFill>
              </a:rPr>
              <a:t>Définition de la nomenclature</a:t>
            </a:r>
          </a:p>
          <a:p>
            <a:pPr algn="just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defRPr/>
            </a:pPr>
            <a:endParaRPr lang="fr-FR" dirty="0">
              <a:solidFill>
                <a:srgbClr val="586C89"/>
              </a:solidFill>
            </a:endParaRPr>
          </a:p>
          <a:p>
            <a:pPr algn="just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defRPr/>
            </a:pPr>
            <a:r>
              <a:rPr lang="fr-FR" dirty="0">
                <a:solidFill>
                  <a:srgbClr val="586C89"/>
                </a:solidFill>
              </a:rPr>
              <a:t>Construite de manière participative (sur un principe de respect des premiers niveaux de CLC)</a:t>
            </a:r>
          </a:p>
          <a:p>
            <a:pPr algn="just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defRPr/>
            </a:pPr>
            <a:endParaRPr lang="fr-FR" dirty="0">
              <a:solidFill>
                <a:srgbClr val="586C89"/>
              </a:solidFill>
            </a:endParaRPr>
          </a:p>
          <a:p>
            <a:pPr marL="285750" indent="-285750" algn="just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Tx/>
              <a:buChar char="-"/>
              <a:defRPr/>
            </a:pPr>
            <a:r>
              <a:rPr lang="fr-FR" sz="2000" dirty="0">
                <a:solidFill>
                  <a:srgbClr val="586C89"/>
                </a:solidFill>
              </a:rPr>
              <a:t>Environnement et agriculture</a:t>
            </a:r>
          </a:p>
          <a:p>
            <a:pPr algn="just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defRPr/>
            </a:pPr>
            <a:r>
              <a:rPr lang="fr-FR" sz="1600" dirty="0">
                <a:solidFill>
                  <a:srgbClr val="586C89"/>
                </a:solidFill>
              </a:rPr>
              <a:t>	</a:t>
            </a:r>
            <a:r>
              <a:rPr lang="fr-FR" sz="16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PMO - CCIO - CCBM - ONF  - CD 17</a:t>
            </a:r>
            <a:endParaRPr lang="fr-FR" sz="14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algn="just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defRPr/>
            </a:pPr>
            <a:endParaRPr lang="fr-FR" sz="1400" dirty="0">
              <a:solidFill>
                <a:srgbClr val="586C89"/>
              </a:solidFill>
            </a:endParaRPr>
          </a:p>
          <a:p>
            <a:pPr marL="285750" indent="-285750" algn="just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Tx/>
              <a:buChar char="-"/>
              <a:defRPr/>
            </a:pPr>
            <a:r>
              <a:rPr lang="fr-FR" sz="2000" dirty="0">
                <a:solidFill>
                  <a:srgbClr val="586C89"/>
                </a:solidFill>
              </a:rPr>
              <a:t>Urbanisme</a:t>
            </a:r>
            <a:r>
              <a:rPr lang="fr-FR" dirty="0">
                <a:solidFill>
                  <a:srgbClr val="586C89"/>
                </a:solidFill>
              </a:rPr>
              <a:t> </a:t>
            </a:r>
          </a:p>
          <a:p>
            <a:pPr algn="just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defRPr/>
            </a:pPr>
            <a:r>
              <a:rPr lang="fr-FR" dirty="0">
                <a:solidFill>
                  <a:srgbClr val="586C89"/>
                </a:solidFill>
              </a:rPr>
              <a:t>	</a:t>
            </a:r>
            <a:r>
              <a:rPr lang="fr-FR" sz="16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PMO - CCIO - DREAL - CAUE</a:t>
            </a:r>
          </a:p>
          <a:p>
            <a:pPr algn="just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defRPr/>
            </a:pPr>
            <a:endParaRPr lang="fr-FR" sz="1400" dirty="0">
              <a:solidFill>
                <a:srgbClr val="586C89"/>
              </a:solidFill>
            </a:endParaRPr>
          </a:p>
          <a:p>
            <a:pPr marL="285750" indent="-285750" algn="just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Tx/>
              <a:buChar char="-"/>
              <a:defRPr/>
            </a:pPr>
            <a:r>
              <a:rPr lang="fr-FR" sz="2000" dirty="0">
                <a:solidFill>
                  <a:srgbClr val="586C89"/>
                </a:solidFill>
              </a:rPr>
              <a:t>Zones humides </a:t>
            </a:r>
          </a:p>
          <a:p>
            <a:pPr algn="just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defRPr/>
            </a:pPr>
            <a:r>
              <a:rPr lang="fr-FR" sz="1600" dirty="0">
                <a:solidFill>
                  <a:srgbClr val="586C89"/>
                </a:solidFill>
              </a:rPr>
              <a:t>	</a:t>
            </a:r>
            <a:r>
              <a:rPr lang="fr-FR" sz="16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CCBM - CCIO - ONF - FMA - CRC</a:t>
            </a:r>
          </a:p>
        </p:txBody>
      </p:sp>
    </p:spTree>
    <p:extLst>
      <p:ext uri="{BB962C8B-B14F-4D97-AF65-F5344CB8AC3E}">
        <p14:creationId xmlns:p14="http://schemas.microsoft.com/office/powerpoint/2010/main" val="1451226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>
            <a:extLst>
              <a:ext uri="{FF2B5EF4-FFF2-40B4-BE49-F238E27FC236}">
                <a16:creationId xmlns="" xmlns:a16="http://schemas.microsoft.com/office/drawing/2014/main" id="{05791D7D-5F59-4758-9F34-A07C6E5BBF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ADF6C19-5604-400D-9717-27D704B02922}" type="slidenum">
              <a:rPr lang="fr-FR" altLang="fr-FR" smtClean="0">
                <a:cs typeface="Arial" panose="020B060402020202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7</a:t>
            </a:fld>
            <a:endParaRPr lang="fr-FR" altLang="fr-FR">
              <a:cs typeface="Arial" panose="020B0604020202020204" pitchFamily="34" charset="0"/>
            </a:endParaRPr>
          </a:p>
        </p:txBody>
      </p:sp>
      <p:sp>
        <p:nvSpPr>
          <p:cNvPr id="8" name="Sous-titre 2">
            <a:extLst>
              <a:ext uri="{FF2B5EF4-FFF2-40B4-BE49-F238E27FC236}">
                <a16:creationId xmlns="" xmlns:a16="http://schemas.microsoft.com/office/drawing/2014/main" id="{7AEDB49E-3990-48E2-B690-80E8BC7C3D56}"/>
              </a:ext>
            </a:extLst>
          </p:cNvPr>
          <p:cNvSpPr txBox="1">
            <a:spLocks/>
          </p:cNvSpPr>
          <p:nvPr/>
        </p:nvSpPr>
        <p:spPr bwMode="auto">
          <a:xfrm>
            <a:off x="827583" y="707690"/>
            <a:ext cx="8102891" cy="53135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just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defRPr/>
            </a:pPr>
            <a:r>
              <a:rPr lang="fr-FR" sz="2000" u="sng" dirty="0">
                <a:solidFill>
                  <a:srgbClr val="586C89"/>
                </a:solidFill>
              </a:rPr>
              <a:t>Eléments techniques</a:t>
            </a:r>
          </a:p>
          <a:p>
            <a:pPr marL="285750" indent="-285750" algn="just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Tx/>
              <a:buChar char="-"/>
              <a:defRPr/>
            </a:pPr>
            <a:r>
              <a:rPr lang="fr-FR" dirty="0">
                <a:solidFill>
                  <a:srgbClr val="586C89"/>
                </a:solidFill>
              </a:rPr>
              <a:t>82 postes sur 5 niveaux (indication : CLC 43 postes)</a:t>
            </a:r>
          </a:p>
          <a:p>
            <a:pPr marL="285750" indent="-285750" algn="just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Tx/>
              <a:buChar char="-"/>
              <a:defRPr/>
            </a:pPr>
            <a:r>
              <a:rPr lang="fr-FR" dirty="0">
                <a:solidFill>
                  <a:srgbClr val="586C89"/>
                </a:solidFill>
              </a:rPr>
              <a:t>UMC les plus fines 300 m² (3 m pour les linéaires d’UMC), 1000 m², 5000 m²</a:t>
            </a:r>
          </a:p>
          <a:p>
            <a:pPr marL="285750" indent="-285750" algn="just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Tx/>
              <a:buChar char="-"/>
              <a:defRPr/>
            </a:pPr>
            <a:r>
              <a:rPr lang="fr-FR" dirty="0">
                <a:solidFill>
                  <a:srgbClr val="586C89"/>
                </a:solidFill>
              </a:rPr>
              <a:t>Territoire du Pays découpé en 37 000 polygones contre 250 pour CLC</a:t>
            </a:r>
          </a:p>
          <a:p>
            <a:pPr marL="285750" indent="-285750" algn="just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Tx/>
              <a:buChar char="-"/>
              <a:defRPr/>
            </a:pPr>
            <a:r>
              <a:rPr lang="fr-FR" dirty="0">
                <a:solidFill>
                  <a:srgbClr val="586C89"/>
                </a:solidFill>
              </a:rPr>
              <a:t>Echelle de numérisation 1/2000</a:t>
            </a:r>
            <a:r>
              <a:rPr lang="fr-FR" baseline="30000" dirty="0">
                <a:solidFill>
                  <a:srgbClr val="586C89"/>
                </a:solidFill>
              </a:rPr>
              <a:t>e</a:t>
            </a:r>
            <a:r>
              <a:rPr lang="fr-FR" dirty="0">
                <a:solidFill>
                  <a:srgbClr val="586C89"/>
                </a:solidFill>
              </a:rPr>
              <a:t>, surface </a:t>
            </a:r>
            <a:r>
              <a:rPr lang="fr-FR" dirty="0" smtClean="0">
                <a:solidFill>
                  <a:srgbClr val="586C89"/>
                </a:solidFill>
              </a:rPr>
              <a:t>485 </a:t>
            </a:r>
            <a:r>
              <a:rPr lang="fr-FR" dirty="0">
                <a:solidFill>
                  <a:srgbClr val="586C89"/>
                </a:solidFill>
              </a:rPr>
              <a:t>km²</a:t>
            </a:r>
          </a:p>
          <a:p>
            <a:pPr marL="285750" indent="-285750" algn="just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Tx/>
              <a:buChar char="-"/>
              <a:defRPr/>
            </a:pPr>
            <a:r>
              <a:rPr lang="fr-FR" dirty="0">
                <a:solidFill>
                  <a:srgbClr val="586C89"/>
                </a:solidFill>
              </a:rPr>
              <a:t>Millésime originel 2010 (20 cm RVB + IRC) puis évolution sur 2006 (50 cm RVB)</a:t>
            </a:r>
          </a:p>
          <a:p>
            <a:pPr marL="285750" indent="-285750" algn="just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Tx/>
              <a:buChar char="-"/>
              <a:defRPr/>
            </a:pPr>
            <a:endParaRPr lang="fr-FR" dirty="0">
              <a:solidFill>
                <a:srgbClr val="586C89"/>
              </a:solidFill>
            </a:endParaRPr>
          </a:p>
          <a:p>
            <a:pPr algn="just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defRPr/>
            </a:pPr>
            <a:r>
              <a:rPr lang="fr-FR" dirty="0">
                <a:solidFill>
                  <a:srgbClr val="586C89"/>
                </a:solidFill>
              </a:rPr>
              <a:t> </a:t>
            </a:r>
          </a:p>
        </p:txBody>
      </p:sp>
      <p:graphicFrame>
        <p:nvGraphicFramePr>
          <p:cNvPr id="6" name="Tableau 5">
            <a:extLst>
              <a:ext uri="{FF2B5EF4-FFF2-40B4-BE49-F238E27FC236}">
                <a16:creationId xmlns="" xmlns:a16="http://schemas.microsoft.com/office/drawing/2014/main" id="{68581224-4035-470A-8285-8CC182F9AFC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69156166"/>
              </p:ext>
            </p:extLst>
          </p:nvPr>
        </p:nvGraphicFramePr>
        <p:xfrm>
          <a:off x="1172888" y="3645024"/>
          <a:ext cx="6934200" cy="2029460"/>
        </p:xfrm>
        <a:graphic>
          <a:graphicData uri="http://schemas.openxmlformats.org/drawingml/2006/table">
            <a:tbl>
              <a:tblPr/>
              <a:tblGrid>
                <a:gridCol w="1392553">
                  <a:extLst>
                    <a:ext uri="{9D8B030D-6E8A-4147-A177-3AD203B41FA5}">
                      <a16:colId xmlns="" xmlns:a16="http://schemas.microsoft.com/office/drawing/2014/main" val="3499730231"/>
                    </a:ext>
                  </a:extLst>
                </a:gridCol>
                <a:gridCol w="1409216">
                  <a:extLst>
                    <a:ext uri="{9D8B030D-6E8A-4147-A177-3AD203B41FA5}">
                      <a16:colId xmlns="" xmlns:a16="http://schemas.microsoft.com/office/drawing/2014/main" val="951124533"/>
                    </a:ext>
                  </a:extLst>
                </a:gridCol>
                <a:gridCol w="4132431">
                  <a:extLst>
                    <a:ext uri="{9D8B030D-6E8A-4147-A177-3AD203B41FA5}">
                      <a16:colId xmlns="" xmlns:a16="http://schemas.microsoft.com/office/drawing/2014/main" val="4025719848"/>
                    </a:ext>
                  </a:extLst>
                </a:gridCol>
              </a:tblGrid>
              <a:tr h="507365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1" i="0" u="none" strike="noStrike" dirty="0">
                          <a:solidFill>
                            <a:srgbClr val="548235"/>
                          </a:solidFill>
                          <a:effectLst/>
                          <a:latin typeface="Calibri" panose="020F0502020204030204" pitchFamily="34" charset="0"/>
                        </a:rPr>
                        <a:t>Millésime</a:t>
                      </a:r>
                    </a:p>
                  </a:txBody>
                  <a:tcPr marL="7144" marR="7144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1" i="0" u="none" strike="noStrike">
                          <a:solidFill>
                            <a:srgbClr val="548235"/>
                          </a:solidFill>
                          <a:effectLst/>
                          <a:latin typeface="Calibri" panose="020F0502020204030204" pitchFamily="34" charset="0"/>
                        </a:rPr>
                        <a:t>Date livraison</a:t>
                      </a:r>
                    </a:p>
                  </a:txBody>
                  <a:tcPr marL="7144" marR="7144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1" i="0" u="none" strike="noStrike">
                          <a:solidFill>
                            <a:srgbClr val="548235"/>
                          </a:solidFill>
                          <a:effectLst/>
                          <a:latin typeface="Calibri" panose="020F0502020204030204" pitchFamily="34" charset="0"/>
                        </a:rPr>
                        <a:t>Coût</a:t>
                      </a:r>
                    </a:p>
                  </a:txBody>
                  <a:tcPr marL="7144" marR="7144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198840119"/>
                  </a:ext>
                </a:extLst>
              </a:tr>
              <a:tr h="507365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0" i="0" u="none" strike="noStrike" dirty="0">
                          <a:solidFill>
                            <a:srgbClr val="305496"/>
                          </a:solidFill>
                          <a:effectLst/>
                          <a:latin typeface="Calibri" panose="020F0502020204030204" pitchFamily="34" charset="0"/>
                        </a:rPr>
                        <a:t>2006/2010</a:t>
                      </a:r>
                    </a:p>
                  </a:txBody>
                  <a:tcPr marL="7144" marR="7144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0" i="0" u="none" strike="noStrike" dirty="0">
                          <a:solidFill>
                            <a:srgbClr val="305496"/>
                          </a:solidFill>
                          <a:effectLst/>
                          <a:latin typeface="Calibri" panose="020F0502020204030204" pitchFamily="34" charset="0"/>
                        </a:rPr>
                        <a:t>Octobre 2015</a:t>
                      </a:r>
                    </a:p>
                  </a:txBody>
                  <a:tcPr marL="7144" marR="7144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0" i="0" u="none" strike="noStrike" dirty="0">
                          <a:solidFill>
                            <a:srgbClr val="305496"/>
                          </a:solidFill>
                          <a:effectLst/>
                          <a:latin typeface="Calibri" panose="020F0502020204030204" pitchFamily="34" charset="0"/>
                        </a:rPr>
                        <a:t>50 000 € (23 000 € LEADER) sur budget SIG abondé par les EPCI</a:t>
                      </a:r>
                    </a:p>
                  </a:txBody>
                  <a:tcPr marL="7144" marR="7144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993553473"/>
                  </a:ext>
                </a:extLst>
              </a:tr>
              <a:tr h="507365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0" i="0" u="none" strike="noStrike">
                          <a:solidFill>
                            <a:srgbClr val="305496"/>
                          </a:solidFill>
                          <a:effectLst/>
                          <a:latin typeface="Calibri" panose="020F0502020204030204" pitchFamily="34" charset="0"/>
                        </a:rPr>
                        <a:t>2014</a:t>
                      </a:r>
                    </a:p>
                  </a:txBody>
                  <a:tcPr marL="7144" marR="7144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0" i="0" u="none" strike="noStrike" dirty="0">
                          <a:solidFill>
                            <a:srgbClr val="305496"/>
                          </a:solidFill>
                          <a:effectLst/>
                          <a:latin typeface="Calibri" panose="020F0502020204030204" pitchFamily="34" charset="0"/>
                        </a:rPr>
                        <a:t>Décembre 2017</a:t>
                      </a:r>
                    </a:p>
                  </a:txBody>
                  <a:tcPr marL="7144" marR="7144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0" i="0" u="none" strike="noStrike" dirty="0" smtClean="0">
                          <a:solidFill>
                            <a:srgbClr val="305496"/>
                          </a:solidFill>
                          <a:effectLst/>
                          <a:latin typeface="Calibri" panose="020F0502020204030204" pitchFamily="34" charset="0"/>
                        </a:rPr>
                        <a:t>14 000 </a:t>
                      </a:r>
                      <a:r>
                        <a:rPr lang="fr-FR" sz="1400" b="0" i="0" u="none" strike="noStrike" dirty="0">
                          <a:solidFill>
                            <a:srgbClr val="305496"/>
                          </a:solidFill>
                          <a:effectLst/>
                          <a:latin typeface="Calibri" panose="020F0502020204030204" pitchFamily="34" charset="0"/>
                        </a:rPr>
                        <a:t>€ (budget SCOT, financement Etat 50 % dans le cadre de la révision du SCOT)</a:t>
                      </a:r>
                    </a:p>
                  </a:txBody>
                  <a:tcPr marL="7144" marR="7144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763328821"/>
                  </a:ext>
                </a:extLst>
              </a:tr>
              <a:tr h="507365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0" i="0" u="none" strike="noStrike">
                          <a:solidFill>
                            <a:srgbClr val="305496"/>
                          </a:solidFill>
                          <a:effectLst/>
                          <a:latin typeface="Calibri" panose="020F0502020204030204" pitchFamily="34" charset="0"/>
                        </a:rPr>
                        <a:t>2018</a:t>
                      </a:r>
                    </a:p>
                  </a:txBody>
                  <a:tcPr marL="7144" marR="7144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0" i="0" u="none" strike="noStrike">
                          <a:solidFill>
                            <a:srgbClr val="305496"/>
                          </a:solidFill>
                          <a:effectLst/>
                          <a:latin typeface="Calibri" panose="020F0502020204030204" pitchFamily="34" charset="0"/>
                        </a:rPr>
                        <a:t>Juillet 2019</a:t>
                      </a:r>
                    </a:p>
                  </a:txBody>
                  <a:tcPr marL="7144" marR="7144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0" i="0" u="none" strike="noStrike" dirty="0">
                          <a:solidFill>
                            <a:srgbClr val="305496"/>
                          </a:solidFill>
                          <a:effectLst/>
                          <a:latin typeface="Calibri" panose="020F0502020204030204" pitchFamily="34" charset="0"/>
                        </a:rPr>
                        <a:t>15 500 € (budget propre PMO)</a:t>
                      </a:r>
                    </a:p>
                  </a:txBody>
                  <a:tcPr marL="7144" marR="7144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05130992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45689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>
            <a:extLst>
              <a:ext uri="{FF2B5EF4-FFF2-40B4-BE49-F238E27FC236}">
                <a16:creationId xmlns="" xmlns:a16="http://schemas.microsoft.com/office/drawing/2014/main" id="{7412151A-2914-4FCB-A455-9CD35362EF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ADF6C19-5604-400D-9717-27D704B02922}" type="slidenum">
              <a:rPr lang="fr-FR" altLang="fr-FR" smtClean="0">
                <a:cs typeface="Arial" panose="020B060402020202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8</a:t>
            </a:fld>
            <a:endParaRPr lang="fr-FR" altLang="fr-FR">
              <a:cs typeface="Arial" panose="020B0604020202020204" pitchFamily="34" charset="0"/>
            </a:endParaRPr>
          </a:p>
        </p:txBody>
      </p:sp>
      <p:pic>
        <p:nvPicPr>
          <p:cNvPr id="5" name="Image 4">
            <a:extLst>
              <a:ext uri="{FF2B5EF4-FFF2-40B4-BE49-F238E27FC236}">
                <a16:creationId xmlns="" xmlns:a16="http://schemas.microsoft.com/office/drawing/2014/main" id="{BC6C8AA9-C2A3-42F8-BB8C-015AB574F02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3236" y="1412776"/>
            <a:ext cx="3531732" cy="3796146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pic>
        <p:nvPicPr>
          <p:cNvPr id="6" name="Image 5">
            <a:extLst>
              <a:ext uri="{FF2B5EF4-FFF2-40B4-BE49-F238E27FC236}">
                <a16:creationId xmlns="" xmlns:a16="http://schemas.microsoft.com/office/drawing/2014/main" id="{8EB9C3CD-82B1-4391-9878-B207B060DBA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21548" y="1412776"/>
            <a:ext cx="3582900" cy="3799258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929338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>
            <a:extLst>
              <a:ext uri="{FF2B5EF4-FFF2-40B4-BE49-F238E27FC236}">
                <a16:creationId xmlns="" xmlns:a16="http://schemas.microsoft.com/office/drawing/2014/main" id="{0D0982F3-E188-4159-945E-29DF9C8DEF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ADF6C19-5604-400D-9717-27D704B02922}" type="slidenum">
              <a:rPr lang="fr-FR" altLang="fr-FR" smtClean="0">
                <a:cs typeface="Arial" panose="020B060402020202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9</a:t>
            </a:fld>
            <a:endParaRPr lang="fr-FR" altLang="fr-FR">
              <a:cs typeface="Arial" panose="020B0604020202020204" pitchFamily="34" charset="0"/>
            </a:endParaRPr>
          </a:p>
        </p:txBody>
      </p:sp>
      <p:pic>
        <p:nvPicPr>
          <p:cNvPr id="5" name="Image 4">
            <a:extLst>
              <a:ext uri="{FF2B5EF4-FFF2-40B4-BE49-F238E27FC236}">
                <a16:creationId xmlns="" xmlns:a16="http://schemas.microsoft.com/office/drawing/2014/main" id="{3EB49D43-4DAE-405F-8E10-9136B33B5AD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506" y="0"/>
            <a:ext cx="4617676" cy="6858000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="" xmlns:a16="http://schemas.microsoft.com/office/drawing/2014/main" id="{539B0318-59B6-46C9-BD04-DB1F139013C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48183" y="0"/>
            <a:ext cx="449581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4430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19771</TotalTime>
  <Words>820</Words>
  <Application>Microsoft Office PowerPoint</Application>
  <PresentationFormat>Affichage à l'écran (4:3)</PresentationFormat>
  <Paragraphs>162</Paragraphs>
  <Slides>18</Slides>
  <Notes>8</Notes>
  <HiddenSlides>0</HiddenSlides>
  <MMClips>0</MMClips>
  <ScaleCrop>false</ScaleCrop>
  <HeadingPairs>
    <vt:vector size="6" baseType="variant">
      <vt:variant>
        <vt:lpstr>Thème</vt:lpstr>
      </vt:variant>
      <vt:variant>
        <vt:i4>1</vt:i4>
      </vt:variant>
      <vt:variant>
        <vt:lpstr>Serveurs OLE incorporés</vt:lpstr>
      </vt:variant>
      <vt:variant>
        <vt:i4>1</vt:i4>
      </vt:variant>
      <vt:variant>
        <vt:lpstr>Titres des diapositives</vt:lpstr>
      </vt:variant>
      <vt:variant>
        <vt:i4>18</vt:i4>
      </vt:variant>
    </vt:vector>
  </HeadingPairs>
  <TitlesOfParts>
    <vt:vector size="20" baseType="lpstr">
      <vt:lpstr>Thème Office</vt:lpstr>
      <vt:lpstr>Photo Editor Photo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Paul HEDIN</dc:creator>
  <cp:lastModifiedBy>Paul HEDIN</cp:lastModifiedBy>
  <cp:revision>509</cp:revision>
  <cp:lastPrinted>2014-12-11T13:18:48Z</cp:lastPrinted>
  <dcterms:created xsi:type="dcterms:W3CDTF">2014-11-17T14:36:09Z</dcterms:created>
  <dcterms:modified xsi:type="dcterms:W3CDTF">2020-01-21T13:41:44Z</dcterms:modified>
</cp:coreProperties>
</file>