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slideLayouts/slideLayout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3" r:id="rId1"/>
    <p:sldMasterId id="2147483660" r:id="rId2"/>
    <p:sldMasterId id="2147483664" r:id="rId3"/>
  </p:sldMasterIdLst>
  <p:notesMasterIdLst>
    <p:notesMasterId r:id="rId19"/>
  </p:notesMasterIdLst>
  <p:handoutMasterIdLst>
    <p:handoutMasterId r:id="rId20"/>
  </p:handoutMasterIdLst>
  <p:sldIdLst>
    <p:sldId id="256" r:id="rId4"/>
    <p:sldId id="258" r:id="rId5"/>
    <p:sldId id="259" r:id="rId6"/>
    <p:sldId id="272" r:id="rId7"/>
    <p:sldId id="273" r:id="rId8"/>
    <p:sldId id="271" r:id="rId9"/>
    <p:sldId id="274" r:id="rId10"/>
    <p:sldId id="275" r:id="rId11"/>
    <p:sldId id="276" r:id="rId12"/>
    <p:sldId id="277" r:id="rId13"/>
    <p:sldId id="278" r:id="rId14"/>
    <p:sldId id="279" r:id="rId15"/>
    <p:sldId id="280" r:id="rId16"/>
    <p:sldId id="263" r:id="rId17"/>
    <p:sldId id="257" r:id="rId18"/>
  </p:sldIdLst>
  <p:sldSz cx="9144000" cy="6858000" type="screen4x3"/>
  <p:notesSz cx="6799263" cy="9929813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Couverture" id="{0B114A1A-6A3D-48F0-B516-A768C4909258}">
          <p14:sldIdLst>
            <p14:sldId id="256"/>
            <p14:sldId id="258"/>
            <p14:sldId id="259"/>
            <p14:sldId id="272"/>
            <p14:sldId id="273"/>
            <p14:sldId id="271"/>
            <p14:sldId id="274"/>
            <p14:sldId id="275"/>
            <p14:sldId id="276"/>
            <p14:sldId id="277"/>
            <p14:sldId id="278"/>
            <p14:sldId id="279"/>
            <p14:sldId id="280"/>
            <p14:sldId id="263"/>
          </p14:sldIdLst>
        </p14:section>
        <p14:section name="Corps de la présentaiton" id="{108B6C57-127B-4116-8301-AA2AC8FAA410}">
          <p14:sldIdLst>
            <p14:sldId id="257"/>
          </p14:sldIdLst>
        </p14:section>
        <p14:section name="4e de couv" id="{8DE290EA-A0D6-42E1-ADE1-CC4C400F4C3E}">
          <p14:sldIdLst/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C4B5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205" autoAdjust="0"/>
    <p:restoredTop sz="48492" autoAdjust="0"/>
  </p:normalViewPr>
  <p:slideViewPr>
    <p:cSldViewPr snapToGrid="0">
      <p:cViewPr varScale="1">
        <p:scale>
          <a:sx n="56" d="100"/>
          <a:sy n="56" d="100"/>
        </p:scale>
        <p:origin x="2826" y="72"/>
      </p:cViewPr>
      <p:guideLst>
        <p:guide orient="horz" pos="2160"/>
        <p:guide pos="2880"/>
      </p:guideLst>
    </p:cSldViewPr>
  </p:slideViewPr>
  <p:notesTextViewPr>
    <p:cViewPr>
      <p:scale>
        <a:sx n="150" d="100"/>
        <a:sy n="150" d="100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3" Type="http://schemas.openxmlformats.org/officeDocument/2006/relationships/slideMaster" Target="slideMasters/slideMaster3.xml"/><Relationship Id="rId21" Type="http://schemas.openxmlformats.org/officeDocument/2006/relationships/presProps" Target="presProp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tableStyles" Target="tableStyle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theme" Target="theme/theme1.xml"/><Relationship Id="rId10" Type="http://schemas.openxmlformats.org/officeDocument/2006/relationships/slide" Target="slides/slide7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8" Type="http://schemas.openxmlformats.org/officeDocument/2006/relationships/image" Target="../media/image11.wmf"/><Relationship Id="rId3" Type="http://schemas.openxmlformats.org/officeDocument/2006/relationships/image" Target="../media/image6.wmf"/><Relationship Id="rId7" Type="http://schemas.openxmlformats.org/officeDocument/2006/relationships/image" Target="../media/image10.wmf"/><Relationship Id="rId2" Type="http://schemas.openxmlformats.org/officeDocument/2006/relationships/image" Target="../media/image5.wmf"/><Relationship Id="rId1" Type="http://schemas.openxmlformats.org/officeDocument/2006/relationships/image" Target="../media/image4.wmf"/><Relationship Id="rId6" Type="http://schemas.openxmlformats.org/officeDocument/2006/relationships/image" Target="../media/image9.wmf"/><Relationship Id="rId5" Type="http://schemas.openxmlformats.org/officeDocument/2006/relationships/image" Target="../media/image8.wmf"/><Relationship Id="rId10" Type="http://schemas.openxmlformats.org/officeDocument/2006/relationships/image" Target="../media/image13.wmf"/><Relationship Id="rId4" Type="http://schemas.openxmlformats.org/officeDocument/2006/relationships/image" Target="../media/image7.wmf"/><Relationship Id="rId9" Type="http://schemas.openxmlformats.org/officeDocument/2006/relationships/image" Target="../media/image12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51275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5E21A7B-1CCE-4D31-B0A2-1C3A5CE08C09}" type="datetimeFigureOut">
              <a:rPr lang="fr-FR" smtClean="0"/>
              <a:t>22/01/2020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431338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51275" y="9431338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FAFC40C-8F3D-46D2-AAD7-6E0D63938BB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1809437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347" cy="49821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1342" y="0"/>
            <a:ext cx="2946347" cy="49821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B424605-B76C-47D3-A06E-DD2DCACF00AE}" type="datetimeFigureOut">
              <a:rPr lang="fr-FR" smtClean="0"/>
              <a:t>22/01/2020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66813" y="1241425"/>
            <a:ext cx="4465637" cy="33512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79927" y="4778722"/>
            <a:ext cx="5439410" cy="390986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31600"/>
            <a:ext cx="2946347" cy="49821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1342" y="9431600"/>
            <a:ext cx="2946347" cy="49821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7794CF-5318-4C61-9C10-A0B613CD7EA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716975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7794CF-5318-4C61-9C10-A0B613CD7EA4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6528259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7794CF-5318-4C61-9C10-A0B613CD7EA4}" type="slidenum">
              <a:rPr lang="fr-FR" smtClean="0"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9665767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7794CF-5318-4C61-9C10-A0B613CD7EA4}" type="slidenum">
              <a:rPr lang="fr-FR" smtClean="0"/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0458430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7794CF-5318-4C61-9C10-A0B613CD7EA4}" type="slidenum">
              <a:rPr lang="fr-FR" smtClean="0"/>
              <a:t>12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8471183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7794CF-5318-4C61-9C10-A0B613CD7EA4}" type="slidenum">
              <a:rPr lang="fr-FR" smtClean="0"/>
              <a:t>13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4100120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Symbol" panose="05050102010706020507" pitchFamily="18" charset="2"/>
              <a:buNone/>
            </a:pPr>
            <a:r>
              <a:rPr lang="fr-FR" dirty="0" smtClean="0">
                <a:latin typeface="TeXGyreAdventor" panose="00000500000000000000" pitchFamily="50" charset="0"/>
              </a:rPr>
              <a:t>Créer un GT pour :</a:t>
            </a:r>
          </a:p>
          <a:p>
            <a:pPr marL="171450" indent="-171450">
              <a:buFontTx/>
              <a:buChar char="-"/>
            </a:pPr>
            <a:r>
              <a:rPr lang="fr-FR" dirty="0" smtClean="0">
                <a:latin typeface="TeXGyreAdventor" panose="00000500000000000000" pitchFamily="50" charset="0"/>
              </a:rPr>
              <a:t>Mettre</a:t>
            </a:r>
            <a:r>
              <a:rPr lang="fr-FR" baseline="0" dirty="0" smtClean="0">
                <a:latin typeface="TeXGyreAdventor" panose="00000500000000000000" pitchFamily="50" charset="0"/>
              </a:rPr>
              <a:t> en réseau : créer une dynamique et se connaître</a:t>
            </a:r>
          </a:p>
          <a:p>
            <a:pPr marL="171450" indent="-171450">
              <a:buFontTx/>
              <a:buChar char="-"/>
            </a:pPr>
            <a:r>
              <a:rPr lang="fr-FR" baseline="0" dirty="0" smtClean="0">
                <a:latin typeface="TeXGyreAdventor" panose="00000500000000000000" pitchFamily="50" charset="0"/>
              </a:rPr>
              <a:t>Régularité à convenance</a:t>
            </a:r>
          </a:p>
          <a:p>
            <a:pPr marL="171450" indent="-171450">
              <a:buFontTx/>
              <a:buChar char="-"/>
            </a:pPr>
            <a:r>
              <a:rPr lang="fr-FR" baseline="0" dirty="0" smtClean="0">
                <a:latin typeface="TeXGyreAdventor" panose="00000500000000000000" pitchFamily="50" charset="0"/>
              </a:rPr>
              <a:t>Production nécessaire  de </a:t>
            </a:r>
            <a:r>
              <a:rPr lang="fr-FR" baseline="0" dirty="0" err="1" smtClean="0">
                <a:latin typeface="TeXGyreAdventor" panose="00000500000000000000" pitchFamily="50" charset="0"/>
              </a:rPr>
              <a:t>ql</a:t>
            </a:r>
            <a:r>
              <a:rPr lang="fr-FR" baseline="0" dirty="0" smtClean="0">
                <a:latin typeface="TeXGyreAdventor" panose="00000500000000000000" pitchFamily="50" charset="0"/>
              </a:rPr>
              <a:t> chose d’utile : supports, informations, atelier, au choix : une feuille de route à déterminer pour cela</a:t>
            </a:r>
          </a:p>
          <a:p>
            <a:pPr marL="171450" indent="-171450">
              <a:buFontTx/>
              <a:buChar char="-"/>
            </a:pPr>
            <a:r>
              <a:rPr lang="fr-FR" baseline="0" dirty="0" smtClean="0">
                <a:latin typeface="TeXGyreAdventor" panose="00000500000000000000" pitchFamily="50" charset="0"/>
              </a:rPr>
              <a:t>Géométrie variable : avec les acteurs disponibles. Que chacun prenne ce dont il a besoin mais y apporte une contribution également pour le collectif :</a:t>
            </a:r>
          </a:p>
          <a:p>
            <a:pPr marL="0" indent="0">
              <a:buFontTx/>
              <a:buNone/>
            </a:pPr>
            <a:r>
              <a:rPr lang="fr-FR" baseline="0" dirty="0" smtClean="0">
                <a:latin typeface="TeXGyreAdventor" panose="00000500000000000000" pitchFamily="50" charset="0"/>
              </a:rPr>
              <a:t>Un témoignage, une participation lors d’un atelier, une méthode, un éclairage sur un sujet, </a:t>
            </a:r>
            <a:r>
              <a:rPr lang="fr-FR" baseline="0" dirty="0" err="1" smtClean="0">
                <a:latin typeface="TeXGyreAdventor" panose="00000500000000000000" pitchFamily="50" charset="0"/>
              </a:rPr>
              <a:t>etc</a:t>
            </a:r>
            <a:endParaRPr lang="fr-FR" dirty="0" smtClean="0">
              <a:latin typeface="TeXGyreAdventor" panose="00000500000000000000" pitchFamily="50" charset="0"/>
            </a:endParaRPr>
          </a:p>
          <a:p>
            <a:pPr>
              <a:buFont typeface="Symbol" panose="05050102010706020507" pitchFamily="18" charset="2"/>
              <a:buNone/>
            </a:pPr>
            <a:endParaRPr lang="fr-FR" dirty="0" smtClean="0">
              <a:latin typeface="TeXGyreAdventor" panose="00000500000000000000" pitchFamily="50" charset="0"/>
            </a:endParaRPr>
          </a:p>
          <a:p>
            <a:pPr>
              <a:buFont typeface="Symbol" panose="05050102010706020507" pitchFamily="18" charset="2"/>
              <a:buNone/>
            </a:pPr>
            <a:r>
              <a:rPr lang="fr-FR" dirty="0" smtClean="0">
                <a:latin typeface="TeXGyreAdventor" panose="00000500000000000000" pitchFamily="50" charset="0"/>
              </a:rPr>
              <a:t>Une</a:t>
            </a:r>
            <a:r>
              <a:rPr lang="fr-FR" baseline="0" dirty="0" smtClean="0">
                <a:latin typeface="TeXGyreAdventor" panose="00000500000000000000" pitchFamily="50" charset="0"/>
              </a:rPr>
              <a:t> implication pourquoi faire ?</a:t>
            </a:r>
            <a:endParaRPr lang="fr-FR" dirty="0" smtClean="0">
              <a:latin typeface="TeXGyreAdventor" panose="00000500000000000000" pitchFamily="50" charset="0"/>
            </a:endParaRPr>
          </a:p>
          <a:p>
            <a:pPr>
              <a:buFont typeface="Symbol" panose="05050102010706020507" pitchFamily="18" charset="2"/>
              <a:buChar char="Þ"/>
            </a:pPr>
            <a:r>
              <a:rPr lang="fr-FR" dirty="0" smtClean="0">
                <a:latin typeface="TeXGyreAdventor" panose="00000500000000000000" pitchFamily="50" charset="0"/>
              </a:rPr>
              <a:t> pas pour obliger mais pour fixer un cap et évaluer la démarche</a:t>
            </a:r>
          </a:p>
          <a:p>
            <a:pPr>
              <a:buFont typeface="Symbol" panose="05050102010706020507" pitchFamily="18" charset="2"/>
              <a:buChar char="Þ"/>
            </a:pPr>
            <a:r>
              <a:rPr lang="fr-FR" dirty="0" smtClean="0">
                <a:latin typeface="TeXGyreAdventor" panose="00000500000000000000" pitchFamily="50" charset="0"/>
              </a:rPr>
              <a:t> répondre à des attentes et ne pas travailler dans le vent</a:t>
            </a:r>
          </a:p>
          <a:p>
            <a:pPr>
              <a:buFont typeface="Symbol" panose="05050102010706020507" pitchFamily="18" charset="2"/>
              <a:buChar char="Þ"/>
            </a:pPr>
            <a:r>
              <a:rPr lang="fr-FR" baseline="0" dirty="0" smtClean="0">
                <a:latin typeface="TeXGyreAdventor" panose="00000500000000000000" pitchFamily="50" charset="0"/>
              </a:rPr>
              <a:t> i</a:t>
            </a:r>
            <a:r>
              <a:rPr lang="fr-FR" dirty="0" smtClean="0">
                <a:latin typeface="TeXGyreAdventor" panose="00000500000000000000" pitchFamily="50" charset="0"/>
              </a:rPr>
              <a:t>mplication qui est une garantit réciproque</a:t>
            </a:r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7794CF-5318-4C61-9C10-A0B613CD7EA4}" type="slidenum">
              <a:rPr lang="fr-FR" smtClean="0"/>
              <a:t>14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6008805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7794CF-5318-4C61-9C10-A0B613CD7EA4}" type="slidenum">
              <a:rPr lang="fr-FR" smtClean="0"/>
              <a:t>15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7225112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7794CF-5318-4C61-9C10-A0B613CD7EA4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0872849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7794CF-5318-4C61-9C10-A0B613CD7EA4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4700936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7794CF-5318-4C61-9C10-A0B613CD7EA4}" type="slidenum">
              <a:rPr lang="fr-FR" smtClean="0"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51339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7794CF-5318-4C61-9C10-A0B613CD7EA4}" type="slidenum">
              <a:rPr lang="fr-FR" smtClean="0"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326818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7794CF-5318-4C61-9C10-A0B613CD7EA4}" type="slidenum">
              <a:rPr lang="fr-FR" smtClean="0"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8947288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7794CF-5318-4C61-9C10-A0B613CD7EA4}" type="slidenum">
              <a:rPr lang="fr-FR" smtClean="0"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8067108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7794CF-5318-4C61-9C10-A0B613CD7EA4}" type="slidenum">
              <a:rPr lang="fr-FR" smtClean="0"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63723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7794CF-5318-4C61-9C10-A0B613CD7EA4}" type="slidenum">
              <a:rPr lang="fr-FR" smtClean="0"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924067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wmf"/><Relationship Id="rId13" Type="http://schemas.openxmlformats.org/officeDocument/2006/relationships/oleObject" Target="../embeddings/oleObject6.bin"/><Relationship Id="rId18" Type="http://schemas.openxmlformats.org/officeDocument/2006/relationships/image" Target="../media/image11.wmf"/><Relationship Id="rId26" Type="http://schemas.openxmlformats.org/officeDocument/2006/relationships/image" Target="../media/image17.png"/><Relationship Id="rId3" Type="http://schemas.openxmlformats.org/officeDocument/2006/relationships/oleObject" Target="../embeddings/oleObject1.bin"/><Relationship Id="rId21" Type="http://schemas.openxmlformats.org/officeDocument/2006/relationships/oleObject" Target="../embeddings/oleObject9.bin"/><Relationship Id="rId7" Type="http://schemas.openxmlformats.org/officeDocument/2006/relationships/oleObject" Target="../embeddings/oleObject3.bin"/><Relationship Id="rId12" Type="http://schemas.openxmlformats.org/officeDocument/2006/relationships/image" Target="../media/image8.wmf"/><Relationship Id="rId17" Type="http://schemas.openxmlformats.org/officeDocument/2006/relationships/oleObject" Target="../embeddings/oleObject8.bin"/><Relationship Id="rId25" Type="http://schemas.openxmlformats.org/officeDocument/2006/relationships/image" Target="../media/image16.gif"/><Relationship Id="rId2" Type="http://schemas.openxmlformats.org/officeDocument/2006/relationships/slideMaster" Target="../slideMasters/slideMaster2.xml"/><Relationship Id="rId16" Type="http://schemas.openxmlformats.org/officeDocument/2006/relationships/image" Target="../media/image10.wmf"/><Relationship Id="rId20" Type="http://schemas.openxmlformats.org/officeDocument/2006/relationships/image" Target="../media/image15.jpeg"/><Relationship Id="rId29" Type="http://schemas.openxmlformats.org/officeDocument/2006/relationships/image" Target="../media/image20.png"/><Relationship Id="rId1" Type="http://schemas.openxmlformats.org/officeDocument/2006/relationships/vmlDrawing" Target="../drawings/vmlDrawing1.vml"/><Relationship Id="rId6" Type="http://schemas.openxmlformats.org/officeDocument/2006/relationships/image" Target="../media/image5.wmf"/><Relationship Id="rId11" Type="http://schemas.openxmlformats.org/officeDocument/2006/relationships/oleObject" Target="../embeddings/oleObject5.bin"/><Relationship Id="rId24" Type="http://schemas.openxmlformats.org/officeDocument/2006/relationships/image" Target="../media/image13.wmf"/><Relationship Id="rId5" Type="http://schemas.openxmlformats.org/officeDocument/2006/relationships/oleObject" Target="../embeddings/oleObject2.bin"/><Relationship Id="rId15" Type="http://schemas.openxmlformats.org/officeDocument/2006/relationships/oleObject" Target="../embeddings/oleObject7.bin"/><Relationship Id="rId23" Type="http://schemas.openxmlformats.org/officeDocument/2006/relationships/oleObject" Target="../embeddings/oleObject10.bin"/><Relationship Id="rId28" Type="http://schemas.openxmlformats.org/officeDocument/2006/relationships/image" Target="../media/image19.jpg"/><Relationship Id="rId10" Type="http://schemas.openxmlformats.org/officeDocument/2006/relationships/image" Target="../media/image7.wmf"/><Relationship Id="rId19" Type="http://schemas.openxmlformats.org/officeDocument/2006/relationships/image" Target="../media/image14.jpeg"/><Relationship Id="rId4" Type="http://schemas.openxmlformats.org/officeDocument/2006/relationships/image" Target="../media/image4.wmf"/><Relationship Id="rId9" Type="http://schemas.openxmlformats.org/officeDocument/2006/relationships/oleObject" Target="../embeddings/oleObject4.bin"/><Relationship Id="rId14" Type="http://schemas.openxmlformats.org/officeDocument/2006/relationships/image" Target="../media/image9.wmf"/><Relationship Id="rId22" Type="http://schemas.openxmlformats.org/officeDocument/2006/relationships/image" Target="../media/image12.wmf"/><Relationship Id="rId27" Type="http://schemas.openxmlformats.org/officeDocument/2006/relationships/image" Target="../media/image18.png"/><Relationship Id="rId30" Type="http://schemas.openxmlformats.org/officeDocument/2006/relationships/image" Target="../media/image21.jpeg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330199" y="1808166"/>
            <a:ext cx="8415867" cy="1002770"/>
          </a:xfrm>
          <a:prstGeom prst="rect">
            <a:avLst/>
          </a:prstGeom>
        </p:spPr>
        <p:txBody>
          <a:bodyPr anchor="b"/>
          <a:lstStyle>
            <a:lvl1pPr algn="l">
              <a:defRPr sz="6000">
                <a:solidFill>
                  <a:srgbClr val="2C4B5A"/>
                </a:solidFill>
                <a:latin typeface="Distro" panose="02000603020000020003" pitchFamily="2" charset="0"/>
              </a:defRPr>
            </a:lvl1pPr>
          </a:lstStyle>
          <a:p>
            <a:r>
              <a:rPr lang="fr-FR" dirty="0" smtClean="0"/>
              <a:t>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330198" y="3246436"/>
            <a:ext cx="8415867" cy="1655762"/>
          </a:xfrm>
          <a:prstGeom prst="rect">
            <a:avLst/>
          </a:prstGeom>
        </p:spPr>
        <p:txBody>
          <a:bodyPr/>
          <a:lstStyle>
            <a:lvl1pPr marL="342900" indent="-342900" algn="just">
              <a:buFontTx/>
              <a:buBlip>
                <a:blip r:embed="rId2"/>
              </a:buBlip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dirty="0" smtClean="0"/>
              <a:t>Puces</a:t>
            </a:r>
          </a:p>
          <a:p>
            <a:r>
              <a:rPr lang="fr-FR" dirty="0" smtClean="0"/>
              <a:t>Puces</a:t>
            </a:r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771F52-B898-4735-923B-3FA82171A2C7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2663761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t 3"/>
          <p:cNvGraphicFramePr>
            <a:graphicFrameLocks noChangeAspect="1"/>
          </p:cNvGraphicFramePr>
          <p:nvPr userDrawn="1">
            <p:extLst>
              <p:ext uri="{D42A27DB-BD31-4B8C-83A1-F6EECF244321}">
                <p14:modId xmlns:p14="http://schemas.microsoft.com/office/powerpoint/2010/main" val="532333991"/>
              </p:ext>
            </p:extLst>
          </p:nvPr>
        </p:nvGraphicFramePr>
        <p:xfrm>
          <a:off x="4330637" y="671054"/>
          <a:ext cx="487174" cy="48082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46" name="Image" r:id="rId3" imgW="365760" imgH="359640" progId="Photoshop.Image.13">
                  <p:embed/>
                </p:oleObj>
              </mc:Choice>
              <mc:Fallback>
                <p:oleObj name="Image" r:id="rId3" imgW="365760" imgH="359640" progId="Photoshop.Image.1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330637" y="671054"/>
                        <a:ext cx="487174" cy="48082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" name="Objet 18"/>
          <p:cNvGraphicFramePr>
            <a:graphicFrameLocks noChangeAspect="1"/>
          </p:cNvGraphicFramePr>
          <p:nvPr userDrawn="1">
            <p:extLst>
              <p:ext uri="{D42A27DB-BD31-4B8C-83A1-F6EECF244321}">
                <p14:modId xmlns:p14="http://schemas.microsoft.com/office/powerpoint/2010/main" val="155481748"/>
              </p:ext>
            </p:extLst>
          </p:nvPr>
        </p:nvGraphicFramePr>
        <p:xfrm>
          <a:off x="2076866" y="3193190"/>
          <a:ext cx="4994716" cy="68590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47" name="Image" r:id="rId5" imgW="3526200" imgH="484560" progId="Photoshop.Image.13">
                  <p:embed/>
                </p:oleObj>
              </mc:Choice>
              <mc:Fallback>
                <p:oleObj name="Image" r:id="rId5" imgW="3526200" imgH="484560" progId="Photoshop.Image.1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2076866" y="3193190"/>
                        <a:ext cx="4994716" cy="68590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32" name="Groupe 31"/>
          <p:cNvGrpSpPr/>
          <p:nvPr userDrawn="1"/>
        </p:nvGrpSpPr>
        <p:grpSpPr>
          <a:xfrm>
            <a:off x="3569470" y="4873247"/>
            <a:ext cx="1983892" cy="480899"/>
            <a:chOff x="3688738" y="4873247"/>
            <a:chExt cx="1983892" cy="480899"/>
          </a:xfrm>
        </p:grpSpPr>
        <p:graphicFrame>
          <p:nvGraphicFramePr>
            <p:cNvPr id="21" name="Objet 20"/>
            <p:cNvGraphicFramePr>
              <a:graphicFrameLocks noChangeAspect="1"/>
            </p:cNvGraphicFramePr>
            <p:nvPr userDrawn="1">
              <p:extLst>
                <p:ext uri="{D42A27DB-BD31-4B8C-83A1-F6EECF244321}">
                  <p14:modId xmlns:p14="http://schemas.microsoft.com/office/powerpoint/2010/main" val="1518463863"/>
                </p:ext>
              </p:extLst>
            </p:nvPr>
          </p:nvGraphicFramePr>
          <p:xfrm>
            <a:off x="3688738" y="4873247"/>
            <a:ext cx="602727" cy="48089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048" name="Image" r:id="rId7" imgW="447840" imgH="356400" progId="Photoshop.Image.13">
                    <p:embed/>
                  </p:oleObj>
                </mc:Choice>
                <mc:Fallback>
                  <p:oleObj name="Image" r:id="rId7" imgW="447840" imgH="356400" progId="Photoshop.Image.1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8"/>
                        <a:stretch>
                          <a:fillRect/>
                        </a:stretch>
                      </p:blipFill>
                      <p:spPr>
                        <a:xfrm>
                          <a:off x="3688738" y="4873247"/>
                          <a:ext cx="602727" cy="480899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2" name="Objet 21"/>
            <p:cNvGraphicFramePr>
              <a:graphicFrameLocks noChangeAspect="1"/>
            </p:cNvGraphicFramePr>
            <p:nvPr userDrawn="1">
              <p:extLst>
                <p:ext uri="{D42A27DB-BD31-4B8C-83A1-F6EECF244321}">
                  <p14:modId xmlns:p14="http://schemas.microsoft.com/office/powerpoint/2010/main" val="2054180750"/>
                </p:ext>
              </p:extLst>
            </p:nvPr>
          </p:nvGraphicFramePr>
          <p:xfrm>
            <a:off x="4456707" y="4873247"/>
            <a:ext cx="1215923" cy="47603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049" name="Image" r:id="rId9" imgW="709920" imgH="277200" progId="Photoshop.Image.13">
                    <p:embed/>
                  </p:oleObj>
                </mc:Choice>
                <mc:Fallback>
                  <p:oleObj name="Image" r:id="rId9" imgW="709920" imgH="277200" progId="Photoshop.Image.1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10"/>
                        <a:stretch>
                          <a:fillRect/>
                        </a:stretch>
                      </p:blipFill>
                      <p:spPr>
                        <a:xfrm>
                          <a:off x="4456707" y="4873247"/>
                          <a:ext cx="1215923" cy="476033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</p:grpSp>
      <p:graphicFrame>
        <p:nvGraphicFramePr>
          <p:cNvPr id="15" name="Objet 14"/>
          <p:cNvGraphicFramePr>
            <a:graphicFrameLocks noChangeAspect="1"/>
          </p:cNvGraphicFramePr>
          <p:nvPr userDrawn="1">
            <p:extLst>
              <p:ext uri="{D42A27DB-BD31-4B8C-83A1-F6EECF244321}">
                <p14:modId xmlns:p14="http://schemas.microsoft.com/office/powerpoint/2010/main" val="2819631100"/>
              </p:ext>
            </p:extLst>
          </p:nvPr>
        </p:nvGraphicFramePr>
        <p:xfrm>
          <a:off x="2536667" y="4112412"/>
          <a:ext cx="2818912" cy="48293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0" name="Image" r:id="rId11" imgW="2103120" imgH="359640" progId="Photoshop.Image.13">
                  <p:embed/>
                </p:oleObj>
              </mc:Choice>
              <mc:Fallback>
                <p:oleObj name="Image" r:id="rId11" imgW="2103120" imgH="359640" progId="Photoshop.Image.1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2536667" y="4112412"/>
                        <a:ext cx="2818912" cy="48293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6" name="Groupe 25"/>
          <p:cNvGrpSpPr/>
          <p:nvPr userDrawn="1"/>
        </p:nvGrpSpPr>
        <p:grpSpPr>
          <a:xfrm>
            <a:off x="2983605" y="1512032"/>
            <a:ext cx="3149723" cy="485016"/>
            <a:chOff x="2914032" y="1512032"/>
            <a:chExt cx="3149723" cy="485016"/>
          </a:xfrm>
        </p:grpSpPr>
        <p:grpSp>
          <p:nvGrpSpPr>
            <p:cNvPr id="12" name="Groupe 11"/>
            <p:cNvGrpSpPr/>
            <p:nvPr userDrawn="1"/>
          </p:nvGrpSpPr>
          <p:grpSpPr>
            <a:xfrm>
              <a:off x="4494713" y="1512032"/>
              <a:ext cx="1569042" cy="485016"/>
              <a:chOff x="4823838" y="2588074"/>
              <a:chExt cx="1258804" cy="389116"/>
            </a:xfrm>
          </p:grpSpPr>
          <p:graphicFrame>
            <p:nvGraphicFramePr>
              <p:cNvPr id="10" name="Objet 9"/>
              <p:cNvGraphicFramePr>
                <a:graphicFrameLocks noChangeAspect="1"/>
              </p:cNvGraphicFramePr>
              <p:nvPr userDrawn="1">
                <p:extLst>
                  <p:ext uri="{D42A27DB-BD31-4B8C-83A1-F6EECF244321}">
                    <p14:modId xmlns:p14="http://schemas.microsoft.com/office/powerpoint/2010/main" val="3981879399"/>
                  </p:ext>
                </p:extLst>
              </p:nvPr>
            </p:nvGraphicFramePr>
            <p:xfrm>
              <a:off x="4823838" y="2588074"/>
              <a:ext cx="338137" cy="384175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051" name="Image" r:id="rId13" imgW="338040" imgH="383760" progId="Photoshop.Image.13">
                      <p:embed/>
                    </p:oleObj>
                  </mc:Choice>
                  <mc:Fallback>
                    <p:oleObj name="Image" r:id="rId13" imgW="338040" imgH="383760" progId="Photoshop.Image.13">
                      <p:embed/>
                      <p:pic>
                        <p:nvPicPr>
                          <p:cNvPr id="0" name=""/>
                          <p:cNvPicPr/>
                          <p:nvPr/>
                        </p:nvPicPr>
                        <p:blipFill>
                          <a:blip r:embed="rId14"/>
                          <a:stretch>
                            <a:fillRect/>
                          </a:stretch>
                        </p:blipFill>
                        <p:spPr>
                          <a:xfrm>
                            <a:off x="4823838" y="2588074"/>
                            <a:ext cx="338137" cy="384175"/>
                          </a:xfrm>
                          <a:prstGeom prst="rect">
                            <a:avLst/>
                          </a:prstGeom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11" name="Objet 10"/>
              <p:cNvGraphicFramePr>
                <a:graphicFrameLocks noChangeAspect="1"/>
              </p:cNvGraphicFramePr>
              <p:nvPr userDrawn="1">
                <p:extLst>
                  <p:ext uri="{D42A27DB-BD31-4B8C-83A1-F6EECF244321}">
                    <p14:modId xmlns:p14="http://schemas.microsoft.com/office/powerpoint/2010/main" val="1982680347"/>
                  </p:ext>
                </p:extLst>
              </p:nvPr>
            </p:nvGraphicFramePr>
            <p:xfrm>
              <a:off x="5323817" y="2615240"/>
              <a:ext cx="758825" cy="36195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052" name="Image" r:id="rId15" imgW="758880" imgH="362520" progId="Photoshop.Image.13">
                      <p:embed/>
                    </p:oleObj>
                  </mc:Choice>
                  <mc:Fallback>
                    <p:oleObj name="Image" r:id="rId15" imgW="758880" imgH="362520" progId="Photoshop.Image.13">
                      <p:embed/>
                      <p:pic>
                        <p:nvPicPr>
                          <p:cNvPr id="0" name=""/>
                          <p:cNvPicPr/>
                          <p:nvPr/>
                        </p:nvPicPr>
                        <p:blipFill>
                          <a:blip r:embed="rId16"/>
                          <a:stretch>
                            <a:fillRect/>
                          </a:stretch>
                        </p:blipFill>
                        <p:spPr>
                          <a:xfrm>
                            <a:off x="5323817" y="2615240"/>
                            <a:ext cx="758825" cy="361950"/>
                          </a:xfrm>
                          <a:prstGeom prst="rect">
                            <a:avLst/>
                          </a:prstGeom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  <p:graphicFrame>
          <p:nvGraphicFramePr>
            <p:cNvPr id="24" name="Objet 23"/>
            <p:cNvGraphicFramePr>
              <a:graphicFrameLocks noChangeAspect="1"/>
            </p:cNvGraphicFramePr>
            <p:nvPr userDrawn="1">
              <p:extLst>
                <p:ext uri="{D42A27DB-BD31-4B8C-83A1-F6EECF244321}">
                  <p14:modId xmlns:p14="http://schemas.microsoft.com/office/powerpoint/2010/main" val="2721208016"/>
                </p:ext>
              </p:extLst>
            </p:nvPr>
          </p:nvGraphicFramePr>
          <p:xfrm>
            <a:off x="2914032" y="1518190"/>
            <a:ext cx="372881" cy="47885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053" name="Image" r:id="rId17" imgW="301680" imgH="387000" progId="Photoshop.Image.13">
                    <p:embed/>
                  </p:oleObj>
                </mc:Choice>
                <mc:Fallback>
                  <p:oleObj name="Image" r:id="rId17" imgW="301680" imgH="387000" progId="Photoshop.Image.1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18"/>
                        <a:stretch>
                          <a:fillRect/>
                        </a:stretch>
                      </p:blipFill>
                      <p:spPr>
                        <a:xfrm>
                          <a:off x="2914032" y="1518190"/>
                          <a:ext cx="372881" cy="478857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pic>
          <p:nvPicPr>
            <p:cNvPr id="25" name="Image 24"/>
            <p:cNvPicPr>
              <a:picLocks noChangeAspect="1"/>
            </p:cNvPicPr>
            <p:nvPr userDrawn="1"/>
          </p:nvPicPr>
          <p:blipFill rotWithShape="1">
            <a:blip r:embed="rId1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7514" b="18622"/>
            <a:stretch/>
          </p:blipFill>
          <p:spPr>
            <a:xfrm>
              <a:off x="3444735" y="1516074"/>
              <a:ext cx="892157" cy="474814"/>
            </a:xfrm>
            <a:prstGeom prst="rect">
              <a:avLst/>
            </a:prstGeom>
          </p:spPr>
        </p:pic>
      </p:grpSp>
      <p:grpSp>
        <p:nvGrpSpPr>
          <p:cNvPr id="6" name="Groupe 5"/>
          <p:cNvGrpSpPr/>
          <p:nvPr userDrawn="1"/>
        </p:nvGrpSpPr>
        <p:grpSpPr>
          <a:xfrm>
            <a:off x="2111097" y="5634082"/>
            <a:ext cx="5327850" cy="541156"/>
            <a:chOff x="2643469" y="5706385"/>
            <a:chExt cx="5327850" cy="541156"/>
          </a:xfrm>
        </p:grpSpPr>
        <p:pic>
          <p:nvPicPr>
            <p:cNvPr id="1037" name="Picture 13" descr="http://www.guide-france.info/logos/1/153644.jpg"/>
            <p:cNvPicPr>
              <a:picLocks noChangeAspect="1" noChangeArrowheads="1"/>
            </p:cNvPicPr>
            <p:nvPr userDrawn="1"/>
          </p:nvPicPr>
          <p:blipFill>
            <a:blip r:embed="rId2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22269" y="5715350"/>
              <a:ext cx="1106954" cy="4846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aphicFrame>
          <p:nvGraphicFramePr>
            <p:cNvPr id="27" name="Objet 26"/>
            <p:cNvGraphicFramePr>
              <a:graphicFrameLocks noChangeAspect="1"/>
            </p:cNvGraphicFramePr>
            <p:nvPr userDrawn="1">
              <p:extLst>
                <p:ext uri="{D42A27DB-BD31-4B8C-83A1-F6EECF244321}">
                  <p14:modId xmlns:p14="http://schemas.microsoft.com/office/powerpoint/2010/main" val="2420387243"/>
                </p:ext>
              </p:extLst>
            </p:nvPr>
          </p:nvGraphicFramePr>
          <p:xfrm>
            <a:off x="3866025" y="5785782"/>
            <a:ext cx="1647000" cy="32136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054" name="Image" r:id="rId21" imgW="1106280" imgH="216360" progId="Photoshop.Image.13">
                    <p:embed/>
                  </p:oleObj>
                </mc:Choice>
                <mc:Fallback>
                  <p:oleObj name="Image" r:id="rId21" imgW="1106280" imgH="216360" progId="Photoshop.Image.1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22"/>
                        <a:stretch>
                          <a:fillRect/>
                        </a:stretch>
                      </p:blipFill>
                      <p:spPr>
                        <a:xfrm>
                          <a:off x="3866025" y="5785782"/>
                          <a:ext cx="1647000" cy="321366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8" name="Objet 27"/>
            <p:cNvGraphicFramePr>
              <a:graphicFrameLocks noChangeAspect="1"/>
            </p:cNvGraphicFramePr>
            <p:nvPr userDrawn="1">
              <p:extLst>
                <p:ext uri="{D42A27DB-BD31-4B8C-83A1-F6EECF244321}">
                  <p14:modId xmlns:p14="http://schemas.microsoft.com/office/powerpoint/2010/main" val="2547597623"/>
                </p:ext>
              </p:extLst>
            </p:nvPr>
          </p:nvGraphicFramePr>
          <p:xfrm>
            <a:off x="2643469" y="5706385"/>
            <a:ext cx="469631" cy="48016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055" name="Image" r:id="rId23" imgW="353520" imgH="362520" progId="Photoshop.Image.13">
                    <p:embed/>
                  </p:oleObj>
                </mc:Choice>
                <mc:Fallback>
                  <p:oleObj name="Image" r:id="rId23" imgW="353520" imgH="362520" progId="Photoshop.Image.1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24"/>
                        <a:stretch>
                          <a:fillRect/>
                        </a:stretch>
                      </p:blipFill>
                      <p:spPr>
                        <a:xfrm>
                          <a:off x="2643469" y="5706385"/>
                          <a:ext cx="469631" cy="480160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pic>
          <p:nvPicPr>
            <p:cNvPr id="34" name="Picture 15" descr="http://www.forum-zones-humides.org/iso_album/logo-membres.gif"/>
            <p:cNvPicPr>
              <a:picLocks noChangeAspect="1" noChangeArrowheads="1"/>
            </p:cNvPicPr>
            <p:nvPr userDrawn="1"/>
          </p:nvPicPr>
          <p:blipFill rotWithShape="1">
            <a:blip r:embed="rId2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44" t="5017" r="61827" b="66050"/>
            <a:stretch/>
          </p:blipFill>
          <p:spPr bwMode="auto">
            <a:xfrm>
              <a:off x="7013376" y="5715350"/>
              <a:ext cx="957943" cy="53219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" name="Image 4"/>
            <p:cNvPicPr>
              <a:picLocks noChangeAspect="1"/>
            </p:cNvPicPr>
            <p:nvPr userDrawn="1"/>
          </p:nvPicPr>
          <p:blipFill>
            <a:blip r:embed="rId2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54143" y="5715350"/>
              <a:ext cx="471196" cy="471196"/>
            </a:xfrm>
            <a:prstGeom prst="rect">
              <a:avLst/>
            </a:prstGeom>
          </p:spPr>
        </p:pic>
      </p:grpSp>
      <p:pic>
        <p:nvPicPr>
          <p:cNvPr id="3" name="Image 2"/>
          <p:cNvPicPr>
            <a:picLocks noChangeAspect="1"/>
          </p:cNvPicPr>
          <p:nvPr userDrawn="1"/>
        </p:nvPicPr>
        <p:blipFill>
          <a:blip r:embed="rId2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15166" y="4112412"/>
            <a:ext cx="1625081" cy="532524"/>
          </a:xfrm>
          <a:prstGeom prst="rect">
            <a:avLst/>
          </a:prstGeom>
        </p:spPr>
      </p:pic>
      <p:pic>
        <p:nvPicPr>
          <p:cNvPr id="7" name="Image 6"/>
          <p:cNvPicPr>
            <a:picLocks noChangeAspect="1"/>
          </p:cNvPicPr>
          <p:nvPr userDrawn="1"/>
        </p:nvPicPr>
        <p:blipFill>
          <a:blip r:embed="rId2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6378" y="2327891"/>
            <a:ext cx="1647934" cy="578530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 userDrawn="1"/>
        </p:nvPicPr>
        <p:blipFill>
          <a:blip r:embed="rId2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2406" y="2397976"/>
            <a:ext cx="741154" cy="412929"/>
          </a:xfrm>
          <a:prstGeom prst="rect">
            <a:avLst/>
          </a:prstGeom>
        </p:spPr>
      </p:pic>
      <p:pic>
        <p:nvPicPr>
          <p:cNvPr id="9" name="Image 8"/>
          <p:cNvPicPr>
            <a:picLocks noChangeAspect="1"/>
          </p:cNvPicPr>
          <p:nvPr userDrawn="1"/>
        </p:nvPicPr>
        <p:blipFill>
          <a:blip r:embed="rId3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0234" y="2327891"/>
            <a:ext cx="417807" cy="490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26613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30200" y="1808166"/>
            <a:ext cx="8415867" cy="1002770"/>
          </a:xfrm>
          <a:prstGeom prst="rect">
            <a:avLst/>
          </a:prstGeom>
        </p:spPr>
        <p:txBody>
          <a:bodyPr anchor="b"/>
          <a:lstStyle>
            <a:lvl1pPr algn="l">
              <a:defRPr sz="4500">
                <a:solidFill>
                  <a:srgbClr val="2C4B5A"/>
                </a:solidFill>
                <a:latin typeface="Distro" panose="02000603020000020003" pitchFamily="2" charset="0"/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30199" y="3246436"/>
            <a:ext cx="8415867" cy="1655762"/>
          </a:xfrm>
          <a:prstGeom prst="rect">
            <a:avLst/>
          </a:prstGeom>
        </p:spPr>
        <p:txBody>
          <a:bodyPr/>
          <a:lstStyle>
            <a:lvl1pPr marL="257175" indent="-257175" algn="just">
              <a:buFontTx/>
              <a:buBlip>
                <a:blip r:embed="rId2"/>
              </a:buBlip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fr-FR" smtClean="0"/>
              <a:t>Modifiez le style des sous-titres du masque</a:t>
            </a:r>
            <a:endParaRPr lang="en-US" dirty="0"/>
          </a:p>
        </p:txBody>
      </p:sp>
      <p:sp>
        <p:nvSpPr>
          <p:cNvPr id="4" name="Espace réservé du numéro de diapositive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 defTabSz="685800" fontAlgn="base">
              <a:spcBef>
                <a:spcPct val="0"/>
              </a:spcBef>
              <a:spcAft>
                <a:spcPct val="0"/>
              </a:spcAft>
              <a:defRPr/>
            </a:pPr>
            <a:fld id="{369EEC22-8D82-46D0-A74E-32D433945EDD}" type="slidenum">
              <a:rPr lang="fr-FR" altLang="fr-FR" smtClean="0">
                <a:cs typeface="Arial" panose="020B0604020202020204" pitchFamily="34" charset="0"/>
              </a:rPr>
              <a:pPr defTabSz="685800" fontAlgn="base">
                <a:spcBef>
                  <a:spcPct val="0"/>
                </a:spcBef>
                <a:spcAft>
                  <a:spcPct val="0"/>
                </a:spcAft>
                <a:defRPr/>
              </a:pPr>
              <a:t>‹N°›</a:t>
            </a:fld>
            <a:endParaRPr lang="fr-FR" altLang="fr-FR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757356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jpeg"/><Relationship Id="rId4" Type="http://schemas.openxmlformats.org/officeDocument/2006/relationships/image" Target="../media/image1.jp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94648842"/>
      </p:ext>
    </p:extLst>
  </p:cSld>
  <p:clrMap bg1="lt1" tx1="dk1" bg2="lt2" tx2="dk2" accent1="accent1" accent2="accent2" accent3="accent3" accent4="accent4" accent5="accent5" accent6="accent6" hlink="hlink" folHlink="folHlink"/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5933"/>
            <a:ext cx="9144000" cy="702067"/>
          </a:xfrm>
          <a:prstGeom prst="rect">
            <a:avLst/>
          </a:prstGeom>
        </p:spPr>
      </p:pic>
      <p:sp>
        <p:nvSpPr>
          <p:cNvPr id="3" name="Espace réservé du numéro de diapositive 2"/>
          <p:cNvSpPr>
            <a:spLocks noGrp="1"/>
          </p:cNvSpPr>
          <p:nvPr>
            <p:ph type="sldNum" sz="quarter" idx="4"/>
          </p:nvPr>
        </p:nvSpPr>
        <p:spPr>
          <a:xfrm>
            <a:off x="7086600" y="632440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tabLst/>
              <a:defRPr sz="1600">
                <a:solidFill>
                  <a:schemeClr val="bg1"/>
                </a:solidFill>
                <a:latin typeface="Distro" panose="02000603020000020003" pitchFamily="2" charset="0"/>
              </a:defRPr>
            </a:lvl1pPr>
          </a:lstStyle>
          <a:p>
            <a:fld id="{A2771F52-B898-4735-923B-3FA82171A2C7}" type="slidenum">
              <a:rPr lang="fr-FR" smtClean="0"/>
              <a:pPr/>
              <a:t>‹N°›</a:t>
            </a:fld>
            <a:endParaRPr lang="fr-FR" dirty="0"/>
          </a:p>
        </p:txBody>
      </p:sp>
      <p:pic>
        <p:nvPicPr>
          <p:cNvPr id="6" name="Image 5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4651248" cy="9570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47930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Imag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156327"/>
            <a:ext cx="9144000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Espace réservé du numéro de diapositive 2"/>
          <p:cNvSpPr>
            <a:spLocks noGrp="1"/>
          </p:cNvSpPr>
          <p:nvPr>
            <p:ph type="sldNum" sz="quarter" idx="4"/>
          </p:nvPr>
        </p:nvSpPr>
        <p:spPr>
          <a:xfrm>
            <a:off x="7086600" y="6324602"/>
            <a:ext cx="2057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FFFFFF"/>
                </a:solidFill>
                <a:latin typeface="Distro" pitchFamily="2" charset="0"/>
              </a:defRPr>
            </a:lvl1pPr>
          </a:lstStyle>
          <a:p>
            <a:pPr defTabSz="685800" fontAlgn="base">
              <a:spcBef>
                <a:spcPct val="0"/>
              </a:spcBef>
              <a:spcAft>
                <a:spcPct val="0"/>
              </a:spcAft>
              <a:defRPr/>
            </a:pPr>
            <a:fld id="{312017C1-DB7B-4E07-BD48-E5DD81494567}" type="slidenum">
              <a:rPr lang="fr-FR" altLang="fr-FR" smtClean="0">
                <a:cs typeface="Arial" panose="020B0604020202020204" pitchFamily="34" charset="0"/>
              </a:rPr>
              <a:pPr defTabSz="685800" fontAlgn="base">
                <a:spcBef>
                  <a:spcPct val="0"/>
                </a:spcBef>
                <a:spcAft>
                  <a:spcPct val="0"/>
                </a:spcAft>
                <a:defRPr/>
              </a:pPr>
              <a:t>‹N°›</a:t>
            </a:fld>
            <a:endParaRPr lang="fr-FR" altLang="fr-FR">
              <a:cs typeface="Arial" panose="020B0604020202020204" pitchFamily="34" charset="0"/>
            </a:endParaRPr>
          </a:p>
        </p:txBody>
      </p:sp>
      <p:pic>
        <p:nvPicPr>
          <p:cNvPr id="6148" name="Imag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4651375" cy="957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707274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5pPr>
      <a:lvl6pPr marL="342900" algn="l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6pPr>
      <a:lvl7pPr marL="685800" algn="l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7pPr>
      <a:lvl8pPr marL="1028700" algn="l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8pPr>
      <a:lvl9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9pPr>
    </p:titleStyle>
    <p:bodyStyle>
      <a:lvl1pPr marL="171450" indent="-171450" algn="l" rtl="0" eaLnBrk="0" fontAlgn="base" hangingPunct="0">
        <a:lnSpc>
          <a:spcPct val="90000"/>
        </a:lnSpc>
        <a:spcBef>
          <a:spcPts val="750"/>
        </a:spcBef>
        <a:spcAft>
          <a:spcPct val="0"/>
        </a:spcAft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3.jp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mailto:sig@soluris.fr" TargetMode="Externa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artificialisation.biodiversitetousvivants.fr/les-donnees-au-1er-janvier-2017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ctrTitle"/>
          </p:nvPr>
        </p:nvSpPr>
        <p:spPr>
          <a:xfrm>
            <a:off x="0" y="3420229"/>
            <a:ext cx="9144000" cy="1511297"/>
          </a:xfrm>
        </p:spPr>
        <p:txBody>
          <a:bodyPr/>
          <a:lstStyle/>
          <a:p>
            <a:pPr algn="ctr"/>
            <a:r>
              <a:rPr lang="fr-FR" sz="2600" dirty="0" smtClean="0">
                <a:latin typeface="TeXGyreAdventor" panose="00000500000000000000" pitchFamily="50" charset="0"/>
              </a:rPr>
              <a:t/>
            </a:r>
            <a:br>
              <a:rPr lang="fr-FR" sz="2600" dirty="0" smtClean="0">
                <a:latin typeface="TeXGyreAdventor" panose="00000500000000000000" pitchFamily="50" charset="0"/>
              </a:rPr>
            </a:br>
            <a:r>
              <a:rPr lang="fr-FR" sz="4000" dirty="0" smtClean="0">
                <a:latin typeface="TeXGyreAdventor" panose="00000500000000000000" pitchFamily="50" charset="0"/>
              </a:rPr>
              <a:t>Atelier Observation</a:t>
            </a:r>
            <a:br>
              <a:rPr lang="fr-FR" sz="4000" dirty="0" smtClean="0">
                <a:latin typeface="TeXGyreAdventor" panose="00000500000000000000" pitchFamily="50" charset="0"/>
              </a:rPr>
            </a:br>
            <a:r>
              <a:rPr lang="fr-FR" sz="4000" dirty="0" smtClean="0">
                <a:latin typeface="TeXGyreAdventor" panose="00000500000000000000" pitchFamily="50" charset="0"/>
              </a:rPr>
              <a:t> </a:t>
            </a:r>
            <a:br>
              <a:rPr lang="fr-FR" sz="4000" dirty="0" smtClean="0">
                <a:latin typeface="TeXGyreAdventor" panose="00000500000000000000" pitchFamily="50" charset="0"/>
              </a:rPr>
            </a:br>
            <a:r>
              <a:rPr lang="fr-FR" sz="4000" dirty="0" smtClean="0">
                <a:latin typeface="TeXGyreAdventor" panose="00000500000000000000" pitchFamily="50" charset="0"/>
              </a:rPr>
              <a:t>« Consommation foncière »</a:t>
            </a:r>
            <a:endParaRPr lang="fr-FR" sz="4000" dirty="0">
              <a:latin typeface="TeXGyreAdventor" panose="00000500000000000000" pitchFamily="50" charset="0"/>
            </a:endParaRPr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43036"/>
            <a:ext cx="9144000" cy="719191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230"/>
          <a:stretch/>
        </p:blipFill>
        <p:spPr>
          <a:xfrm>
            <a:off x="0" y="-8"/>
            <a:ext cx="9144000" cy="2674705"/>
          </a:xfrm>
          <a:prstGeom prst="rect">
            <a:avLst/>
          </a:prstGeom>
        </p:spPr>
      </p:pic>
      <p:sp>
        <p:nvSpPr>
          <p:cNvPr id="7" name="Titre 2"/>
          <p:cNvSpPr txBox="1">
            <a:spLocks/>
          </p:cNvSpPr>
          <p:nvPr/>
        </p:nvSpPr>
        <p:spPr>
          <a:xfrm>
            <a:off x="0" y="6341533"/>
            <a:ext cx="9144000" cy="427567"/>
          </a:xfrm>
          <a:prstGeom prst="rect">
            <a:avLst/>
          </a:prstGeom>
        </p:spPr>
        <p:txBody>
          <a:bodyPr anchor="b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rgbClr val="2C4B5A"/>
                </a:solidFill>
                <a:latin typeface="Distro" panose="02000603020000020003" pitchFamily="2" charset="0"/>
                <a:ea typeface="+mj-ea"/>
                <a:cs typeface="+mj-cs"/>
              </a:defRPr>
            </a:lvl1pPr>
          </a:lstStyle>
          <a:p>
            <a:pPr algn="ctr"/>
            <a:r>
              <a:rPr lang="fr-FR" sz="1600" dirty="0" smtClean="0">
                <a:latin typeface="TeXGyreAdventor" panose="00000500000000000000" pitchFamily="50" charset="0"/>
              </a:rPr>
              <a:t>Géo17 :  sig@soluris.fr</a:t>
            </a:r>
            <a:endParaRPr lang="fr-FR" sz="1600" dirty="0">
              <a:latin typeface="TeXGyreAdventor" panose="00000500000000000000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23660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387346" y="2970576"/>
            <a:ext cx="8415867" cy="728000"/>
          </a:xfrm>
        </p:spPr>
        <p:txBody>
          <a:bodyPr/>
          <a:lstStyle/>
          <a:p>
            <a:r>
              <a:rPr lang="fr-FR" sz="2800" b="1" dirty="0" smtClean="0">
                <a:latin typeface="TeXGyreAdventor" panose="00000500000000000000" pitchFamily="50" charset="0"/>
              </a:rPr>
              <a:t>L’exploitation des fichiers </a:t>
            </a:r>
            <a:r>
              <a:rPr lang="fr-FR" sz="2800" b="1" dirty="0" err="1" smtClean="0">
                <a:latin typeface="TeXGyreAdventor" panose="00000500000000000000" pitchFamily="50" charset="0"/>
              </a:rPr>
              <a:t>Majic</a:t>
            </a:r>
            <a:r>
              <a:rPr lang="fr-FR" sz="2800" b="1" dirty="0" smtClean="0">
                <a:latin typeface="TeXGyreAdventor" panose="00000500000000000000" pitchFamily="50" charset="0"/>
              </a:rPr>
              <a:t>- François Gueydon</a:t>
            </a:r>
            <a:endParaRPr lang="fr-FR" sz="2800" b="1" dirty="0">
              <a:latin typeface="TeXGyreAdventor" panose="00000500000000000000" pitchFamily="50" charset="0"/>
            </a:endParaRPr>
          </a:p>
        </p:txBody>
      </p:sp>
      <p:sp>
        <p:nvSpPr>
          <p:cNvPr id="6" name="Sous-titre 2"/>
          <p:cNvSpPr>
            <a:spLocks noGrp="1"/>
          </p:cNvSpPr>
          <p:nvPr>
            <p:ph type="subTitle" idx="1"/>
          </p:nvPr>
        </p:nvSpPr>
        <p:spPr>
          <a:xfrm>
            <a:off x="450203" y="1980975"/>
            <a:ext cx="8353010" cy="4350814"/>
          </a:xfrm>
        </p:spPr>
        <p:txBody>
          <a:bodyPr/>
          <a:lstStyle/>
          <a:p>
            <a:endParaRPr lang="fr-FR" sz="2200" dirty="0" smtClean="0">
              <a:latin typeface="TeXGyreAdventor" panose="00000500000000000000" pitchFamily="50" charset="0"/>
            </a:endParaRPr>
          </a:p>
          <a:p>
            <a:endParaRPr lang="fr-FR" sz="2200" dirty="0" smtClean="0">
              <a:latin typeface="TeXGyreAdventor" panose="00000500000000000000" pitchFamily="50" charset="0"/>
            </a:endParaRPr>
          </a:p>
          <a:p>
            <a:endParaRPr lang="fr-FR" sz="2200" dirty="0" smtClean="0">
              <a:latin typeface="TeXGyreAdventor" panose="00000500000000000000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37488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387346" y="2970576"/>
            <a:ext cx="8415867" cy="728000"/>
          </a:xfrm>
        </p:spPr>
        <p:txBody>
          <a:bodyPr/>
          <a:lstStyle/>
          <a:p>
            <a:r>
              <a:rPr lang="fr-FR" sz="2800" b="1" dirty="0" smtClean="0">
                <a:latin typeface="TeXGyreAdventor" panose="00000500000000000000" pitchFamily="50" charset="0"/>
              </a:rPr>
              <a:t>L’évolution de l’enveloppe urbaine- Julien Millet</a:t>
            </a:r>
            <a:endParaRPr lang="fr-FR" sz="2800" b="1" dirty="0">
              <a:latin typeface="TeXGyreAdventor" panose="00000500000000000000" pitchFamily="50" charset="0"/>
            </a:endParaRPr>
          </a:p>
        </p:txBody>
      </p:sp>
      <p:sp>
        <p:nvSpPr>
          <p:cNvPr id="6" name="Sous-titre 2"/>
          <p:cNvSpPr>
            <a:spLocks noGrp="1"/>
          </p:cNvSpPr>
          <p:nvPr>
            <p:ph type="subTitle" idx="1"/>
          </p:nvPr>
        </p:nvSpPr>
        <p:spPr>
          <a:xfrm>
            <a:off x="450203" y="1980975"/>
            <a:ext cx="8353010" cy="4350814"/>
          </a:xfrm>
        </p:spPr>
        <p:txBody>
          <a:bodyPr/>
          <a:lstStyle/>
          <a:p>
            <a:endParaRPr lang="fr-FR" sz="2200" dirty="0" smtClean="0">
              <a:latin typeface="TeXGyreAdventor" panose="00000500000000000000" pitchFamily="50" charset="0"/>
            </a:endParaRPr>
          </a:p>
          <a:p>
            <a:endParaRPr lang="fr-FR" sz="2200" dirty="0" smtClean="0">
              <a:latin typeface="TeXGyreAdventor" panose="00000500000000000000" pitchFamily="50" charset="0"/>
            </a:endParaRPr>
          </a:p>
          <a:p>
            <a:endParaRPr lang="fr-FR" sz="2200" dirty="0" smtClean="0">
              <a:latin typeface="TeXGyreAdventor" panose="00000500000000000000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26970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387346" y="2970576"/>
            <a:ext cx="8415867" cy="728000"/>
          </a:xfrm>
        </p:spPr>
        <p:txBody>
          <a:bodyPr/>
          <a:lstStyle/>
          <a:p>
            <a:r>
              <a:rPr lang="fr-FR" sz="2800" b="1" dirty="0" smtClean="0">
                <a:latin typeface="TeXGyreAdventor" panose="00000500000000000000" pitchFamily="50" charset="0"/>
              </a:rPr>
              <a:t>L’occupation du sol PMO – Aurélien Chaumet</a:t>
            </a:r>
            <a:endParaRPr lang="fr-FR" sz="2800" b="1" dirty="0">
              <a:latin typeface="TeXGyreAdventor" panose="00000500000000000000" pitchFamily="50" charset="0"/>
            </a:endParaRPr>
          </a:p>
        </p:txBody>
      </p:sp>
      <p:sp>
        <p:nvSpPr>
          <p:cNvPr id="6" name="Sous-titre 2"/>
          <p:cNvSpPr>
            <a:spLocks noGrp="1"/>
          </p:cNvSpPr>
          <p:nvPr>
            <p:ph type="subTitle" idx="1"/>
          </p:nvPr>
        </p:nvSpPr>
        <p:spPr>
          <a:xfrm>
            <a:off x="450203" y="1980975"/>
            <a:ext cx="8353010" cy="4350814"/>
          </a:xfrm>
        </p:spPr>
        <p:txBody>
          <a:bodyPr/>
          <a:lstStyle/>
          <a:p>
            <a:endParaRPr lang="fr-FR" sz="2200" dirty="0" smtClean="0">
              <a:latin typeface="TeXGyreAdventor" panose="00000500000000000000" pitchFamily="50" charset="0"/>
            </a:endParaRPr>
          </a:p>
          <a:p>
            <a:endParaRPr lang="fr-FR" sz="2200" dirty="0" smtClean="0">
              <a:latin typeface="TeXGyreAdventor" panose="00000500000000000000" pitchFamily="50" charset="0"/>
            </a:endParaRPr>
          </a:p>
          <a:p>
            <a:endParaRPr lang="fr-FR" sz="2200" dirty="0" smtClean="0">
              <a:latin typeface="TeXGyreAdventor" panose="00000500000000000000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88451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330197" y="1338266"/>
            <a:ext cx="8415867" cy="1002770"/>
          </a:xfrm>
        </p:spPr>
        <p:txBody>
          <a:bodyPr/>
          <a:lstStyle/>
          <a:p>
            <a:pPr algn="ctr"/>
            <a:r>
              <a:rPr lang="fr-FR" sz="4000" dirty="0" smtClean="0"/>
              <a:t>Echanges</a:t>
            </a:r>
            <a:endParaRPr lang="fr-FR" sz="4000" dirty="0"/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9565" y="3167016"/>
            <a:ext cx="6697130" cy="25627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2011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330199" y="997939"/>
            <a:ext cx="8415867" cy="1002770"/>
          </a:xfrm>
        </p:spPr>
        <p:txBody>
          <a:bodyPr/>
          <a:lstStyle/>
          <a:p>
            <a:r>
              <a:rPr lang="fr-FR" sz="3600" u="sng" dirty="0" smtClean="0">
                <a:latin typeface="TeXGyreAdventor" panose="00000500000000000000" pitchFamily="50" charset="0"/>
              </a:rPr>
              <a:t>Propositions</a:t>
            </a:r>
            <a:r>
              <a:rPr lang="fr-FR" sz="3600" dirty="0" smtClean="0">
                <a:latin typeface="TeXGyreAdventor" panose="00000500000000000000" pitchFamily="50" charset="0"/>
              </a:rPr>
              <a:t>	</a:t>
            </a:r>
            <a:endParaRPr lang="fr-FR" sz="3600" dirty="0">
              <a:latin typeface="TeXGyreAdventor" panose="00000500000000000000" pitchFamily="50" charset="0"/>
            </a:endParaRP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330199" y="2193140"/>
            <a:ext cx="8415867" cy="3407560"/>
          </a:xfrm>
        </p:spPr>
        <p:txBody>
          <a:bodyPr/>
          <a:lstStyle/>
          <a:p>
            <a:pPr marL="0" indent="0">
              <a:buNone/>
            </a:pPr>
            <a:endParaRPr lang="fr-FR" dirty="0" smtClean="0">
              <a:latin typeface="TeXGyreAdventor" panose="00000500000000000000" pitchFamily="50" charset="0"/>
            </a:endParaRPr>
          </a:p>
          <a:p>
            <a:r>
              <a:rPr lang="fr-FR" dirty="0" smtClean="0">
                <a:latin typeface="TeXGyreAdventor" panose="00000500000000000000" pitchFamily="50" charset="0"/>
              </a:rPr>
              <a:t>Organisation d’autres ateliers thématiques</a:t>
            </a:r>
          </a:p>
          <a:p>
            <a:r>
              <a:rPr lang="fr-FR" dirty="0" smtClean="0">
                <a:latin typeface="TeXGyreAdventor" panose="00000500000000000000" pitchFamily="50" charset="0"/>
              </a:rPr>
              <a:t>Travail commun sur des indicateurs</a:t>
            </a:r>
          </a:p>
          <a:p>
            <a:r>
              <a:rPr lang="fr-FR" dirty="0" smtClean="0">
                <a:latin typeface="TeXGyreAdventor" panose="00000500000000000000" pitchFamily="50" charset="0"/>
              </a:rPr>
              <a:t>Mise à disposition de ressources</a:t>
            </a:r>
          </a:p>
          <a:p>
            <a:pPr marL="0" indent="0">
              <a:buNone/>
            </a:pPr>
            <a:endParaRPr lang="fr-FR" dirty="0" smtClean="0">
              <a:latin typeface="TeXGyreAdventor" panose="00000500000000000000" pitchFamily="50" charset="0"/>
            </a:endParaRPr>
          </a:p>
          <a:p>
            <a:pPr marL="0" indent="0">
              <a:buNone/>
            </a:pPr>
            <a:r>
              <a:rPr lang="fr-FR" dirty="0" smtClean="0">
                <a:latin typeface="TeXGyreAdventor" panose="00000500000000000000" pitchFamily="50" charset="0"/>
                <a:sym typeface="Wingdings" panose="05000000000000000000" pitchFamily="2" charset="2"/>
              </a:rPr>
              <a:t> Etablir des objectifs et un calendrier </a:t>
            </a:r>
            <a:endParaRPr lang="fr-FR" dirty="0" smtClean="0">
              <a:latin typeface="TeXGyreAdventor" panose="00000500000000000000" pitchFamily="50" charset="0"/>
            </a:endParaRPr>
          </a:p>
          <a:p>
            <a:pPr lvl="1"/>
            <a:endParaRPr lang="fr-FR" dirty="0" smtClean="0">
              <a:latin typeface="TeXGyreAdventor" panose="00000500000000000000" pitchFamily="50" charset="0"/>
            </a:endParaRPr>
          </a:p>
          <a:p>
            <a:pPr marL="0" indent="0">
              <a:buNone/>
            </a:pPr>
            <a:endParaRPr lang="fr-FR" dirty="0">
              <a:latin typeface="TeXGyreAdventor" panose="00000500000000000000" pitchFamily="50" charset="0"/>
            </a:endParaRPr>
          </a:p>
          <a:p>
            <a:pPr marL="0" indent="0">
              <a:buNone/>
            </a:pPr>
            <a:r>
              <a:rPr lang="fr-FR" dirty="0" smtClean="0">
                <a:latin typeface="TeXGyreAdventor" panose="00000500000000000000" pitchFamily="50" charset="0"/>
              </a:rPr>
              <a:t> </a:t>
            </a:r>
            <a:endParaRPr lang="fr-FR" dirty="0" smtClean="0">
              <a:latin typeface="TeXGyreAdventor" panose="00000500000000000000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79680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ctrTitle"/>
          </p:nvPr>
        </p:nvSpPr>
        <p:spPr>
          <a:xfrm>
            <a:off x="157671" y="3352293"/>
            <a:ext cx="8415867" cy="1002770"/>
          </a:xfrm>
        </p:spPr>
        <p:txBody>
          <a:bodyPr/>
          <a:lstStyle/>
          <a:p>
            <a:pPr algn="ctr"/>
            <a:r>
              <a:rPr lang="fr-FR" sz="3000" dirty="0" smtClean="0">
                <a:latin typeface="TeXGyreAdventor" panose="00000500000000000000" pitchFamily="50" charset="0"/>
              </a:rPr>
              <a:t>Pour tous renseignements</a:t>
            </a:r>
            <a:br>
              <a:rPr lang="fr-FR" sz="3000" dirty="0" smtClean="0">
                <a:latin typeface="TeXGyreAdventor" panose="00000500000000000000" pitchFamily="50" charset="0"/>
              </a:rPr>
            </a:br>
            <a:r>
              <a:rPr lang="fr-FR" sz="3000" dirty="0" smtClean="0">
                <a:latin typeface="TeXGyreAdventor" panose="00000500000000000000" pitchFamily="50" charset="0"/>
              </a:rPr>
              <a:t/>
            </a:r>
            <a:br>
              <a:rPr lang="fr-FR" sz="3000" dirty="0" smtClean="0">
                <a:latin typeface="TeXGyreAdventor" panose="00000500000000000000" pitchFamily="50" charset="0"/>
              </a:rPr>
            </a:br>
            <a:r>
              <a:rPr lang="fr-FR" sz="3000" dirty="0" smtClean="0">
                <a:latin typeface="TeXGyreAdventor" panose="00000500000000000000" pitchFamily="50" charset="0"/>
              </a:rPr>
              <a:t>contactez le pôle S.I.G. de Géo17 </a:t>
            </a:r>
            <a:br>
              <a:rPr lang="fr-FR" sz="3000" dirty="0" smtClean="0">
                <a:latin typeface="TeXGyreAdventor" panose="00000500000000000000" pitchFamily="50" charset="0"/>
              </a:rPr>
            </a:br>
            <a:r>
              <a:rPr lang="fr-FR" sz="3000" dirty="0">
                <a:latin typeface="TeXGyreAdventor" panose="00000500000000000000" pitchFamily="50" charset="0"/>
              </a:rPr>
              <a:t/>
            </a:r>
            <a:br>
              <a:rPr lang="fr-FR" sz="3000" dirty="0">
                <a:latin typeface="TeXGyreAdventor" panose="00000500000000000000" pitchFamily="50" charset="0"/>
              </a:rPr>
            </a:br>
            <a:r>
              <a:rPr lang="fr-FR" sz="3000" dirty="0" smtClean="0">
                <a:latin typeface="TeXGyreAdventor" panose="00000500000000000000" pitchFamily="50" charset="0"/>
                <a:hlinkClick r:id="rId3"/>
              </a:rPr>
              <a:t>sig@soluris.fr</a:t>
            </a:r>
            <a:r>
              <a:rPr lang="fr-FR" sz="3000" dirty="0" smtClean="0">
                <a:latin typeface="TeXGyreAdventor" panose="00000500000000000000" pitchFamily="50" charset="0"/>
              </a:rPr>
              <a:t> /  05 46 92 80 79</a:t>
            </a:r>
            <a:endParaRPr lang="fr-FR" sz="3000" dirty="0">
              <a:latin typeface="TeXGyreAdventor" panose="00000500000000000000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52228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4673599" y="309566"/>
            <a:ext cx="4105717" cy="1002770"/>
          </a:xfrm>
        </p:spPr>
        <p:txBody>
          <a:bodyPr/>
          <a:lstStyle/>
          <a:p>
            <a:pPr algn="ctr"/>
            <a:r>
              <a:rPr lang="fr-FR" sz="4000" dirty="0" smtClean="0">
                <a:latin typeface="TeXGyreAdventor" panose="00000500000000000000" pitchFamily="50" charset="0"/>
              </a:rPr>
              <a:t>Ordre du jour</a:t>
            </a:r>
            <a:endParaRPr lang="fr-FR" sz="4000" dirty="0">
              <a:latin typeface="TeXGyreAdventor" panose="00000500000000000000" pitchFamily="50" charset="0"/>
            </a:endParaRP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363449" y="1502836"/>
            <a:ext cx="8415867" cy="4475164"/>
          </a:xfrm>
        </p:spPr>
        <p:txBody>
          <a:bodyPr/>
          <a:lstStyle/>
          <a:p>
            <a:pPr lvl="0"/>
            <a:r>
              <a:rPr lang="fr-FR" dirty="0" smtClean="0">
                <a:latin typeface="TeXGyreAdventor" panose="00000500000000000000" pitchFamily="50" charset="0"/>
              </a:rPr>
              <a:t>Introduction</a:t>
            </a:r>
            <a:endParaRPr lang="fr-FR" dirty="0" smtClean="0">
              <a:latin typeface="TeXGyreAdventor" panose="00000500000000000000" pitchFamily="50" charset="0"/>
            </a:endParaRPr>
          </a:p>
          <a:p>
            <a:pPr lvl="0"/>
            <a:r>
              <a:rPr lang="fr-FR" dirty="0" smtClean="0">
                <a:latin typeface="TeXGyreAdventor" panose="00000500000000000000" pitchFamily="50" charset="0"/>
              </a:rPr>
              <a:t>Tour de table </a:t>
            </a:r>
            <a:endParaRPr lang="fr-FR" dirty="0">
              <a:latin typeface="TeXGyreAdventor" panose="00000500000000000000" pitchFamily="50" charset="0"/>
            </a:endParaRPr>
          </a:p>
          <a:p>
            <a:pPr lvl="0"/>
            <a:r>
              <a:rPr lang="fr-FR" dirty="0" smtClean="0">
                <a:latin typeface="TeXGyreAdventor" panose="00000500000000000000" pitchFamily="50" charset="0"/>
              </a:rPr>
              <a:t>Présentation des données mobilisables </a:t>
            </a:r>
            <a:endParaRPr lang="fr-FR" dirty="0" smtClean="0">
              <a:latin typeface="TeXGyreAdventor" panose="00000500000000000000" pitchFamily="50" charset="0"/>
            </a:endParaRPr>
          </a:p>
          <a:p>
            <a:r>
              <a:rPr lang="fr-FR" dirty="0" smtClean="0">
                <a:latin typeface="TeXGyreAdventor" panose="00000500000000000000" pitchFamily="50" charset="0"/>
              </a:rPr>
              <a:t>L’exploitation des </a:t>
            </a:r>
            <a:r>
              <a:rPr lang="fr-FR" dirty="0" err="1" smtClean="0">
                <a:latin typeface="TeXGyreAdventor" panose="00000500000000000000" pitchFamily="50" charset="0"/>
              </a:rPr>
              <a:t>Majic</a:t>
            </a:r>
            <a:r>
              <a:rPr lang="fr-FR" dirty="0" smtClean="0">
                <a:latin typeface="TeXGyreAdventor" panose="00000500000000000000" pitchFamily="50" charset="0"/>
              </a:rPr>
              <a:t> – François Gueydon</a:t>
            </a:r>
          </a:p>
          <a:p>
            <a:r>
              <a:rPr lang="fr-FR" dirty="0" smtClean="0">
                <a:latin typeface="TeXGyreAdventor" panose="00000500000000000000" pitchFamily="50" charset="0"/>
              </a:rPr>
              <a:t>L’évolution de l’enveloppe urbaine – Julien Millet</a:t>
            </a:r>
          </a:p>
          <a:p>
            <a:r>
              <a:rPr lang="fr-FR" dirty="0" smtClean="0">
                <a:latin typeface="TeXGyreAdventor" panose="00000500000000000000" pitchFamily="50" charset="0"/>
              </a:rPr>
              <a:t>L’Occupation du sol PMO – Aurélien Chaumet</a:t>
            </a:r>
            <a:endParaRPr lang="fr-FR" dirty="0" smtClean="0">
              <a:latin typeface="TeXGyreAdventor" panose="00000500000000000000" pitchFamily="50" charset="0"/>
            </a:endParaRPr>
          </a:p>
          <a:p>
            <a:r>
              <a:rPr lang="fr-FR" dirty="0" smtClean="0">
                <a:latin typeface="TeXGyreAdventor" panose="00000500000000000000" pitchFamily="50" charset="0"/>
              </a:rPr>
              <a:t>Proposer une feuille de route 2020</a:t>
            </a:r>
            <a:endParaRPr lang="fr-FR" dirty="0" smtClean="0">
              <a:latin typeface="TeXGyreAdventor" panose="00000500000000000000" pitchFamily="50" charset="0"/>
            </a:endParaRPr>
          </a:p>
          <a:p>
            <a:pPr marL="0" indent="0">
              <a:buNone/>
            </a:pPr>
            <a:endParaRPr lang="fr-FR" dirty="0">
              <a:latin typeface="TeXGyreAdventor" panose="00000500000000000000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55281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387346" y="1003752"/>
            <a:ext cx="8415867" cy="728000"/>
          </a:xfrm>
        </p:spPr>
        <p:txBody>
          <a:bodyPr/>
          <a:lstStyle/>
          <a:p>
            <a:r>
              <a:rPr lang="fr-FR" sz="3600" b="1" dirty="0" smtClean="0">
                <a:latin typeface="TeXGyreAdventor" panose="00000500000000000000" pitchFamily="50" charset="0"/>
              </a:rPr>
              <a:t>Retour sur 2019 : Besoins exprimés</a:t>
            </a:r>
            <a:endParaRPr lang="fr-FR" sz="3600" b="1" dirty="0">
              <a:latin typeface="TeXGyreAdventor" panose="00000500000000000000" pitchFamily="50" charset="0"/>
            </a:endParaRPr>
          </a:p>
        </p:txBody>
      </p:sp>
      <p:sp>
        <p:nvSpPr>
          <p:cNvPr id="6" name="Sous-titre 2"/>
          <p:cNvSpPr>
            <a:spLocks noGrp="1"/>
          </p:cNvSpPr>
          <p:nvPr>
            <p:ph type="subTitle" idx="1"/>
          </p:nvPr>
        </p:nvSpPr>
        <p:spPr>
          <a:xfrm>
            <a:off x="450203" y="1980975"/>
            <a:ext cx="8290152" cy="3810000"/>
          </a:xfrm>
        </p:spPr>
        <p:txBody>
          <a:bodyPr/>
          <a:lstStyle/>
          <a:p>
            <a:r>
              <a:rPr lang="fr-FR" sz="2200" dirty="0">
                <a:latin typeface="TeXGyreAdventor" panose="00000500000000000000" pitchFamily="50" charset="0"/>
              </a:rPr>
              <a:t>Se mettre en </a:t>
            </a:r>
            <a:r>
              <a:rPr lang="fr-FR" sz="2200" dirty="0" smtClean="0">
                <a:latin typeface="TeXGyreAdventor" panose="00000500000000000000" pitchFamily="50" charset="0"/>
              </a:rPr>
              <a:t>réseau</a:t>
            </a:r>
            <a:endParaRPr lang="fr-FR" sz="1800" dirty="0">
              <a:latin typeface="TeXGyreAdventor" panose="00000500000000000000" pitchFamily="50" charset="0"/>
            </a:endParaRPr>
          </a:p>
          <a:p>
            <a:r>
              <a:rPr lang="fr-FR" sz="2200" dirty="0" smtClean="0">
                <a:latin typeface="TeXGyreAdventor" panose="00000500000000000000" pitchFamily="50" charset="0"/>
              </a:rPr>
              <a:t>Avoir des outils clef en main </a:t>
            </a:r>
            <a:endParaRPr lang="fr-FR" sz="2200" dirty="0">
              <a:latin typeface="TeXGyreAdventor" panose="00000500000000000000" pitchFamily="50" charset="0"/>
            </a:endParaRPr>
          </a:p>
          <a:p>
            <a:r>
              <a:rPr lang="fr-FR" sz="2200" dirty="0" smtClean="0">
                <a:latin typeface="TeXGyreAdventor" panose="00000500000000000000" pitchFamily="50" charset="0"/>
              </a:rPr>
              <a:t>Faciliter l’accès à des données</a:t>
            </a:r>
          </a:p>
          <a:p>
            <a:r>
              <a:rPr lang="fr-FR" sz="2200" dirty="0" smtClean="0">
                <a:latin typeface="TeXGyreAdventor" panose="00000500000000000000" pitchFamily="50" charset="0"/>
              </a:rPr>
              <a:t>Méthodologie </a:t>
            </a:r>
            <a:r>
              <a:rPr lang="fr-FR" sz="2200" dirty="0">
                <a:latin typeface="TeXGyreAdventor" panose="00000500000000000000" pitchFamily="50" charset="0"/>
              </a:rPr>
              <a:t>pour formaliser un </a:t>
            </a:r>
            <a:r>
              <a:rPr lang="fr-FR" sz="2200" dirty="0" smtClean="0">
                <a:latin typeface="TeXGyreAdventor" panose="00000500000000000000" pitchFamily="50" charset="0"/>
              </a:rPr>
              <a:t>observatoire</a:t>
            </a:r>
          </a:p>
          <a:p>
            <a:r>
              <a:rPr lang="fr-FR" sz="2200" dirty="0" smtClean="0">
                <a:latin typeface="TeXGyreAdventor" panose="00000500000000000000" pitchFamily="50" charset="0"/>
              </a:rPr>
              <a:t>Apporter une expertise sur des données </a:t>
            </a:r>
          </a:p>
          <a:p>
            <a:r>
              <a:rPr lang="fr-FR" sz="2200" dirty="0" smtClean="0">
                <a:latin typeface="TeXGyreAdventor" panose="00000500000000000000" pitchFamily="50" charset="0"/>
              </a:rPr>
              <a:t>Avoir un socle de données à jour</a:t>
            </a:r>
          </a:p>
          <a:p>
            <a:r>
              <a:rPr lang="fr-FR" sz="2200" dirty="0" smtClean="0">
                <a:latin typeface="TeXGyreAdventor" panose="00000500000000000000" pitchFamily="50" charset="0"/>
              </a:rPr>
              <a:t>Pédagogie et méthodologie sur la donnée</a:t>
            </a:r>
            <a:endParaRPr lang="fr-FR" sz="2200" dirty="0">
              <a:latin typeface="TeXGyreAdventor" panose="00000500000000000000" pitchFamily="50" charset="0"/>
            </a:endParaRPr>
          </a:p>
          <a:p>
            <a:endParaRPr lang="fr-FR" sz="2200" dirty="0" smtClean="0">
              <a:latin typeface="TeXGyreAdventor" panose="00000500000000000000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23342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387346" y="1003752"/>
            <a:ext cx="8415867" cy="728000"/>
          </a:xfrm>
        </p:spPr>
        <p:txBody>
          <a:bodyPr/>
          <a:lstStyle/>
          <a:p>
            <a:r>
              <a:rPr lang="fr-FR" sz="3600" b="1" dirty="0" smtClean="0">
                <a:latin typeface="TeXGyreAdventor" panose="00000500000000000000" pitchFamily="50" charset="0"/>
              </a:rPr>
              <a:t>Retour sur 2019 : Thématiques </a:t>
            </a:r>
            <a:endParaRPr lang="fr-FR" sz="3600" b="1" dirty="0">
              <a:latin typeface="TeXGyreAdventor" panose="00000500000000000000" pitchFamily="50" charset="0"/>
            </a:endParaRPr>
          </a:p>
        </p:txBody>
      </p:sp>
      <p:sp>
        <p:nvSpPr>
          <p:cNvPr id="5" name="Sous-titre 2"/>
          <p:cNvSpPr txBox="1">
            <a:spLocks/>
          </p:cNvSpPr>
          <p:nvPr/>
        </p:nvSpPr>
        <p:spPr>
          <a:xfrm>
            <a:off x="387346" y="1934469"/>
            <a:ext cx="8707270" cy="4279695"/>
          </a:xfrm>
          <a:prstGeom prst="rect">
            <a:avLst/>
          </a:prstGeom>
        </p:spPr>
        <p:txBody>
          <a:bodyPr numCol="2" spcCol="360000"/>
          <a:lstStyle>
            <a:lvl1pPr marL="342900" indent="-342900" algn="just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Blip>
                <a:blip r:embed="rId3"/>
              </a:buBlip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800" b="1" dirty="0" smtClean="0">
                <a:solidFill>
                  <a:schemeClr val="accent2"/>
                </a:solidFill>
                <a:latin typeface="TeXGyreAdventor" panose="00000500000000000000" pitchFamily="50" charset="0"/>
              </a:rPr>
              <a:t>Consommation foncière</a:t>
            </a:r>
          </a:p>
          <a:p>
            <a:r>
              <a:rPr lang="fr-FR" sz="1800" dirty="0" smtClean="0">
                <a:latin typeface="TeXGyreAdventor" panose="00000500000000000000" pitchFamily="50" charset="0"/>
              </a:rPr>
              <a:t>La vacance des biens et leur qualification</a:t>
            </a:r>
          </a:p>
          <a:p>
            <a:r>
              <a:rPr lang="fr-FR" sz="1800" dirty="0" smtClean="0">
                <a:latin typeface="TeXGyreAdventor" panose="00000500000000000000" pitchFamily="50" charset="0"/>
              </a:rPr>
              <a:t>La mutation et évolution des logements</a:t>
            </a:r>
          </a:p>
          <a:p>
            <a:r>
              <a:rPr lang="fr-FR" sz="1800" dirty="0" smtClean="0">
                <a:latin typeface="TeXGyreAdventor" panose="00000500000000000000" pitchFamily="50" charset="0"/>
              </a:rPr>
              <a:t>Le marché immobilier</a:t>
            </a:r>
          </a:p>
          <a:p>
            <a:r>
              <a:rPr lang="fr-FR" sz="1800" dirty="0" smtClean="0">
                <a:latin typeface="TeXGyreAdventor" panose="00000500000000000000" pitchFamily="50" charset="0"/>
              </a:rPr>
              <a:t>Le logement et parc social : évolution et programmation</a:t>
            </a:r>
          </a:p>
          <a:p>
            <a:r>
              <a:rPr lang="fr-FR" sz="1800" dirty="0" smtClean="0">
                <a:latin typeface="TeXGyreAdventor" panose="00000500000000000000" pitchFamily="50" charset="0"/>
              </a:rPr>
              <a:t>La salubrité et dégradation des biens</a:t>
            </a:r>
          </a:p>
          <a:p>
            <a:r>
              <a:rPr lang="fr-FR" sz="1800" b="1" dirty="0" smtClean="0">
                <a:solidFill>
                  <a:schemeClr val="accent2"/>
                </a:solidFill>
                <a:latin typeface="TeXGyreAdventor" panose="00000500000000000000" pitchFamily="50" charset="0"/>
              </a:rPr>
              <a:t>La consommation d’espace</a:t>
            </a:r>
          </a:p>
          <a:p>
            <a:r>
              <a:rPr lang="fr-FR" sz="1800" dirty="0" smtClean="0">
                <a:latin typeface="TeXGyreAdventor" panose="00000500000000000000" pitchFamily="50" charset="0"/>
              </a:rPr>
              <a:t>Les types d’autorisation accordées</a:t>
            </a:r>
          </a:p>
          <a:p>
            <a:r>
              <a:rPr lang="fr-FR" sz="1800" b="1" dirty="0" smtClean="0">
                <a:solidFill>
                  <a:schemeClr val="accent2"/>
                </a:solidFill>
                <a:latin typeface="TeXGyreAdventor" panose="00000500000000000000" pitchFamily="50" charset="0"/>
              </a:rPr>
              <a:t>La mutabilité foncière</a:t>
            </a:r>
          </a:p>
          <a:p>
            <a:r>
              <a:rPr lang="fr-FR" sz="1800" b="1" dirty="0" smtClean="0">
                <a:solidFill>
                  <a:schemeClr val="accent2"/>
                </a:solidFill>
                <a:latin typeface="TeXGyreAdventor" panose="00000500000000000000" pitchFamily="50" charset="0"/>
              </a:rPr>
              <a:t>La stratégie foncière</a:t>
            </a:r>
          </a:p>
          <a:p>
            <a:r>
              <a:rPr lang="fr-FR" sz="1800" dirty="0" smtClean="0">
                <a:latin typeface="TeXGyreAdventor" panose="00000500000000000000" pitchFamily="50" charset="0"/>
              </a:rPr>
              <a:t>L’accession à la propriété</a:t>
            </a:r>
          </a:p>
          <a:p>
            <a:r>
              <a:rPr lang="fr-FR" sz="1800" dirty="0" smtClean="0">
                <a:latin typeface="TeXGyreAdventor" panose="00000500000000000000" pitchFamily="50" charset="0"/>
              </a:rPr>
              <a:t>L’étude des loyers</a:t>
            </a:r>
          </a:p>
          <a:p>
            <a:r>
              <a:rPr lang="fr-FR" sz="1800" dirty="0" smtClean="0">
                <a:latin typeface="TeXGyreAdventor" panose="00000500000000000000" pitchFamily="50" charset="0"/>
              </a:rPr>
              <a:t>Le développement résidentiel</a:t>
            </a:r>
          </a:p>
          <a:p>
            <a:r>
              <a:rPr lang="fr-FR" sz="1800" dirty="0" smtClean="0">
                <a:latin typeface="TeXGyreAdventor" panose="00000500000000000000" pitchFamily="50" charset="0"/>
              </a:rPr>
              <a:t>La transition énergétique du bâti</a:t>
            </a:r>
          </a:p>
          <a:p>
            <a:r>
              <a:rPr lang="fr-FR" sz="1800" dirty="0" smtClean="0">
                <a:latin typeface="TeXGyreAdventor" panose="00000500000000000000" pitchFamily="50" charset="0"/>
              </a:rPr>
              <a:t>Autres ?</a:t>
            </a:r>
            <a:endParaRPr lang="fr-FR" sz="1800" dirty="0">
              <a:latin typeface="TeXGyreAdventor" panose="00000500000000000000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22182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387346" y="1003752"/>
            <a:ext cx="8415867" cy="728000"/>
          </a:xfrm>
        </p:spPr>
        <p:txBody>
          <a:bodyPr/>
          <a:lstStyle/>
          <a:p>
            <a:r>
              <a:rPr lang="fr-FR" sz="3600" b="1" dirty="0" smtClean="0">
                <a:latin typeface="TeXGyreAdventor" panose="00000500000000000000" pitchFamily="50" charset="0"/>
              </a:rPr>
              <a:t>Les objectifs de cette rencontre</a:t>
            </a:r>
            <a:endParaRPr lang="fr-FR" sz="3600" b="1" dirty="0">
              <a:latin typeface="TeXGyreAdventor" panose="00000500000000000000" pitchFamily="50" charset="0"/>
            </a:endParaRPr>
          </a:p>
        </p:txBody>
      </p:sp>
      <p:sp>
        <p:nvSpPr>
          <p:cNvPr id="6" name="Sous-titre 2"/>
          <p:cNvSpPr>
            <a:spLocks noGrp="1"/>
          </p:cNvSpPr>
          <p:nvPr>
            <p:ph type="subTitle" idx="1"/>
          </p:nvPr>
        </p:nvSpPr>
        <p:spPr>
          <a:xfrm>
            <a:off x="450203" y="1980975"/>
            <a:ext cx="8290152" cy="3810000"/>
          </a:xfrm>
        </p:spPr>
        <p:txBody>
          <a:bodyPr/>
          <a:lstStyle/>
          <a:p>
            <a:r>
              <a:rPr lang="fr-FR" sz="2200" dirty="0" smtClean="0">
                <a:latin typeface="TeXGyreAdventor" panose="00000500000000000000" pitchFamily="50" charset="0"/>
              </a:rPr>
              <a:t>Apporter une expertise sur les données</a:t>
            </a:r>
          </a:p>
          <a:p>
            <a:r>
              <a:rPr lang="fr-FR" sz="2200" dirty="0" smtClean="0">
                <a:latin typeface="TeXGyreAdventor" panose="00000500000000000000" pitchFamily="50" charset="0"/>
              </a:rPr>
              <a:t>Partager/ Echanger</a:t>
            </a:r>
            <a:endParaRPr lang="fr-FR" sz="1800" dirty="0" smtClean="0">
              <a:latin typeface="TeXGyreAdventor" panose="00000500000000000000" pitchFamily="50" charset="0"/>
            </a:endParaRPr>
          </a:p>
          <a:p>
            <a:r>
              <a:rPr lang="fr-FR" sz="2200" dirty="0" smtClean="0">
                <a:latin typeface="TeXGyreAdventor" panose="00000500000000000000" pitchFamily="50" charset="0"/>
              </a:rPr>
              <a:t>Mettre en réseau</a:t>
            </a:r>
          </a:p>
          <a:p>
            <a:r>
              <a:rPr lang="fr-FR" sz="2200" dirty="0" smtClean="0">
                <a:latin typeface="TeXGyreAdventor" panose="00000500000000000000" pitchFamily="50" charset="0"/>
              </a:rPr>
              <a:t>Construire ensemble une feuille de route collective</a:t>
            </a:r>
          </a:p>
          <a:p>
            <a:pPr marL="0" indent="0">
              <a:buNone/>
            </a:pPr>
            <a:endParaRPr lang="fr-FR" sz="2200" dirty="0">
              <a:latin typeface="TeXGyreAdventor" panose="00000500000000000000" pitchFamily="50" charset="0"/>
            </a:endParaRPr>
          </a:p>
          <a:p>
            <a:endParaRPr lang="fr-FR" sz="2200" dirty="0" smtClean="0">
              <a:latin typeface="TeXGyreAdventor" panose="00000500000000000000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01475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330197" y="1338266"/>
            <a:ext cx="8415867" cy="1002770"/>
          </a:xfrm>
        </p:spPr>
        <p:txBody>
          <a:bodyPr/>
          <a:lstStyle/>
          <a:p>
            <a:pPr algn="ctr"/>
            <a:r>
              <a:rPr lang="fr-FR" sz="4000" dirty="0" smtClean="0"/>
              <a:t>Tour de table</a:t>
            </a:r>
            <a:endParaRPr lang="fr-FR" sz="4000" dirty="0"/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9565" y="3167016"/>
            <a:ext cx="6697130" cy="25627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458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387345" y="1252975"/>
            <a:ext cx="8415867" cy="728000"/>
          </a:xfrm>
        </p:spPr>
        <p:txBody>
          <a:bodyPr/>
          <a:lstStyle/>
          <a:p>
            <a:r>
              <a:rPr lang="fr-FR" sz="2800" b="1" dirty="0" smtClean="0">
                <a:latin typeface="TeXGyreAdventor" panose="00000500000000000000" pitchFamily="50" charset="0"/>
              </a:rPr>
              <a:t>Les données mobilisables pour analyser la consommation foncière</a:t>
            </a:r>
            <a:endParaRPr lang="fr-FR" sz="2800" b="1" dirty="0">
              <a:latin typeface="TeXGyreAdventor" panose="00000500000000000000" pitchFamily="50" charset="0"/>
            </a:endParaRPr>
          </a:p>
        </p:txBody>
      </p:sp>
      <p:sp>
        <p:nvSpPr>
          <p:cNvPr id="6" name="Sous-titre 2"/>
          <p:cNvSpPr>
            <a:spLocks noGrp="1"/>
          </p:cNvSpPr>
          <p:nvPr>
            <p:ph type="subTitle" idx="1"/>
          </p:nvPr>
        </p:nvSpPr>
        <p:spPr>
          <a:xfrm>
            <a:off x="450203" y="1980975"/>
            <a:ext cx="8290152" cy="3810000"/>
          </a:xfrm>
        </p:spPr>
        <p:txBody>
          <a:bodyPr/>
          <a:lstStyle/>
          <a:p>
            <a:endParaRPr lang="fr-FR" sz="2200" dirty="0" smtClean="0">
              <a:latin typeface="TeXGyreAdventor" panose="00000500000000000000" pitchFamily="50" charset="0"/>
            </a:endParaRPr>
          </a:p>
          <a:p>
            <a:r>
              <a:rPr lang="fr-FR" sz="2200" dirty="0" smtClean="0">
                <a:latin typeface="TeXGyreAdventor" panose="00000500000000000000" pitchFamily="50" charset="0"/>
              </a:rPr>
              <a:t>Objectif: Analyser la consommation d’espace naturels, agricoles et forestiers par l’urbanisation</a:t>
            </a:r>
          </a:p>
          <a:p>
            <a:pPr marL="0" indent="0">
              <a:buNone/>
            </a:pPr>
            <a:endParaRPr lang="fr-FR" sz="2200" dirty="0" smtClean="0">
              <a:latin typeface="TeXGyreAdventor" panose="00000500000000000000" pitchFamily="50" charset="0"/>
            </a:endParaRPr>
          </a:p>
          <a:p>
            <a:r>
              <a:rPr lang="fr-FR" sz="2200" dirty="0" smtClean="0">
                <a:latin typeface="TeXGyreAdventor" panose="00000500000000000000" pitchFamily="50" charset="0"/>
              </a:rPr>
              <a:t>Les données d’origines fiscales: </a:t>
            </a:r>
            <a:r>
              <a:rPr lang="fr-FR" sz="2200" dirty="0" err="1" smtClean="0">
                <a:latin typeface="TeXGyreAdventor" panose="00000500000000000000" pitchFamily="50" charset="0"/>
              </a:rPr>
              <a:t>Majic</a:t>
            </a:r>
            <a:r>
              <a:rPr lang="fr-FR" sz="2200" dirty="0" smtClean="0">
                <a:latin typeface="TeXGyreAdventor" panose="00000500000000000000" pitchFamily="50" charset="0"/>
              </a:rPr>
              <a:t>/fichiers foncier</a:t>
            </a:r>
          </a:p>
          <a:p>
            <a:r>
              <a:rPr lang="fr-FR" sz="2200" dirty="0" smtClean="0">
                <a:latin typeface="TeXGyreAdventor" panose="00000500000000000000" pitchFamily="50" charset="0"/>
              </a:rPr>
              <a:t>Les occupations du sol</a:t>
            </a:r>
          </a:p>
          <a:p>
            <a:r>
              <a:rPr lang="fr-FR" sz="2200" dirty="0" smtClean="0">
                <a:latin typeface="TeXGyreAdventor" panose="00000500000000000000" pitchFamily="50" charset="0"/>
              </a:rPr>
              <a:t>Les données thématiques</a:t>
            </a:r>
          </a:p>
          <a:p>
            <a:pPr marL="0" indent="0">
              <a:buNone/>
            </a:pPr>
            <a:endParaRPr lang="fr-FR" sz="2200" dirty="0" smtClean="0">
              <a:latin typeface="TeXGyreAdventor" panose="00000500000000000000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92329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387346" y="1003752"/>
            <a:ext cx="8415867" cy="728000"/>
          </a:xfrm>
        </p:spPr>
        <p:txBody>
          <a:bodyPr/>
          <a:lstStyle/>
          <a:p>
            <a:r>
              <a:rPr lang="fr-FR" sz="2800" b="1" dirty="0" smtClean="0">
                <a:latin typeface="TeXGyreAdventor" panose="00000500000000000000" pitchFamily="50" charset="0"/>
              </a:rPr>
              <a:t>Les fichiers MAJIC et fichiers fonciers</a:t>
            </a:r>
            <a:endParaRPr lang="fr-FR" sz="2800" b="1" dirty="0">
              <a:latin typeface="TeXGyreAdventor" panose="00000500000000000000" pitchFamily="50" charset="0"/>
            </a:endParaRPr>
          </a:p>
        </p:txBody>
      </p:sp>
      <p:sp>
        <p:nvSpPr>
          <p:cNvPr id="6" name="Sous-titre 2"/>
          <p:cNvSpPr>
            <a:spLocks noGrp="1"/>
          </p:cNvSpPr>
          <p:nvPr>
            <p:ph type="subTitle" idx="1"/>
          </p:nvPr>
        </p:nvSpPr>
        <p:spPr>
          <a:xfrm>
            <a:off x="450203" y="1980975"/>
            <a:ext cx="4913876" cy="3810000"/>
          </a:xfrm>
        </p:spPr>
        <p:txBody>
          <a:bodyPr/>
          <a:lstStyle/>
          <a:p>
            <a:r>
              <a:rPr lang="fr-FR" sz="2200" dirty="0" smtClean="0">
                <a:latin typeface="TeXGyreAdventor" panose="00000500000000000000" pitchFamily="50" charset="0"/>
              </a:rPr>
              <a:t>Données fiscales permettant de calculer la taxe foncière selon l’occupation de la parcelle</a:t>
            </a:r>
            <a:endParaRPr lang="fr-FR" sz="1400" dirty="0" smtClean="0">
              <a:latin typeface="TeXGyreAdventor" panose="00000500000000000000" pitchFamily="50" charset="0"/>
            </a:endParaRPr>
          </a:p>
          <a:p>
            <a:r>
              <a:rPr lang="fr-FR" sz="2200" dirty="0" smtClean="0">
                <a:latin typeface="TeXGyreAdventor" panose="00000500000000000000" pitchFamily="50" charset="0"/>
              </a:rPr>
              <a:t>L’occupation est déclarative</a:t>
            </a:r>
          </a:p>
          <a:p>
            <a:r>
              <a:rPr lang="fr-FR" sz="2200" dirty="0" smtClean="0">
                <a:latin typeface="TeXGyreAdventor" panose="00000500000000000000" pitchFamily="50" charset="0"/>
              </a:rPr>
              <a:t>Mise à jour le plus souvent lors de mutation majeure </a:t>
            </a:r>
          </a:p>
          <a:p>
            <a:pPr marL="0" indent="0">
              <a:buNone/>
            </a:pPr>
            <a:endParaRPr lang="fr-FR" sz="1800" dirty="0" smtClean="0">
              <a:latin typeface="TeXGyreAdventor" panose="00000500000000000000" pitchFamily="50" charset="0"/>
            </a:endParaRPr>
          </a:p>
          <a:p>
            <a:pPr marL="0" indent="0">
              <a:buNone/>
            </a:pPr>
            <a:r>
              <a:rPr lang="fr-FR" sz="2200" dirty="0" smtClean="0">
                <a:latin typeface="TeXGyreAdventor" panose="00000500000000000000" pitchFamily="50" charset="0"/>
                <a:sym typeface="Wingdings" panose="05000000000000000000" pitchFamily="2" charset="2"/>
              </a:rPr>
              <a:t>confusions entre les catégories</a:t>
            </a:r>
          </a:p>
          <a:p>
            <a:pPr marL="0" indent="0">
              <a:buNone/>
            </a:pPr>
            <a:r>
              <a:rPr lang="fr-FR" sz="2200" dirty="0" smtClean="0">
                <a:latin typeface="TeXGyreAdventor" panose="00000500000000000000" pitchFamily="50" charset="0"/>
                <a:sym typeface="Wingdings" panose="05000000000000000000" pitchFamily="2" charset="2"/>
              </a:rPr>
              <a:t>mises à jours non homogènes</a:t>
            </a:r>
          </a:p>
          <a:p>
            <a:pPr marL="0" indent="0">
              <a:buNone/>
            </a:pPr>
            <a:r>
              <a:rPr lang="fr-FR" sz="2200" dirty="0" smtClean="0">
                <a:latin typeface="TeXGyreAdventor" panose="00000500000000000000" pitchFamily="50" charset="0"/>
                <a:sym typeface="Wingdings" panose="05000000000000000000" pitchFamily="2" charset="2"/>
              </a:rPr>
              <a:t>non prise en compte des éléments non soumis à la taxe foncières = 4% du territoire</a:t>
            </a:r>
            <a:endParaRPr lang="fr-FR" sz="2200" dirty="0" smtClean="0">
              <a:latin typeface="TeXGyreAdventor" panose="00000500000000000000" pitchFamily="50" charset="0"/>
            </a:endParaRPr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64079" y="1980975"/>
            <a:ext cx="3779921" cy="4073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7196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387346" y="1003752"/>
            <a:ext cx="8415867" cy="728000"/>
          </a:xfrm>
        </p:spPr>
        <p:txBody>
          <a:bodyPr/>
          <a:lstStyle/>
          <a:p>
            <a:r>
              <a:rPr lang="fr-FR" sz="2800" b="1" dirty="0" smtClean="0">
                <a:latin typeface="TeXGyreAdventor" panose="00000500000000000000" pitchFamily="50" charset="0"/>
              </a:rPr>
              <a:t>Les études extraites des fichiers fonciers</a:t>
            </a:r>
            <a:endParaRPr lang="fr-FR" sz="2800" b="1" dirty="0">
              <a:latin typeface="TeXGyreAdventor" panose="00000500000000000000" pitchFamily="50" charset="0"/>
            </a:endParaRPr>
          </a:p>
        </p:txBody>
      </p:sp>
      <p:sp>
        <p:nvSpPr>
          <p:cNvPr id="6" name="Sous-titre 2"/>
          <p:cNvSpPr>
            <a:spLocks noGrp="1"/>
          </p:cNvSpPr>
          <p:nvPr>
            <p:ph type="subTitle" idx="1"/>
          </p:nvPr>
        </p:nvSpPr>
        <p:spPr>
          <a:xfrm>
            <a:off x="450203" y="1980975"/>
            <a:ext cx="8353010" cy="4350814"/>
          </a:xfrm>
        </p:spPr>
        <p:txBody>
          <a:bodyPr/>
          <a:lstStyle/>
          <a:p>
            <a:r>
              <a:rPr lang="fr-FR" sz="2200" dirty="0" smtClean="0">
                <a:latin typeface="TeXGyreAdventor" panose="00000500000000000000" pitchFamily="50" charset="0"/>
              </a:rPr>
              <a:t>Fichiers fonciers = </a:t>
            </a:r>
            <a:r>
              <a:rPr lang="fr-FR" sz="2200" dirty="0" err="1" smtClean="0">
                <a:latin typeface="TeXGyreAdventor" panose="00000500000000000000" pitchFamily="50" charset="0"/>
              </a:rPr>
              <a:t>Majic</a:t>
            </a:r>
            <a:r>
              <a:rPr lang="fr-FR" sz="2200" dirty="0" smtClean="0">
                <a:latin typeface="TeXGyreAdventor" panose="00000500000000000000" pitchFamily="50" charset="0"/>
              </a:rPr>
              <a:t> retravaillés par le CEREMA</a:t>
            </a:r>
          </a:p>
          <a:p>
            <a:pPr marL="0" indent="0">
              <a:buNone/>
            </a:pPr>
            <a:endParaRPr lang="fr-FR" sz="1400" dirty="0">
              <a:latin typeface="TeXGyreAdventor" panose="00000500000000000000" pitchFamily="50" charset="0"/>
            </a:endParaRPr>
          </a:p>
          <a:p>
            <a:r>
              <a:rPr lang="fr-FR" sz="2200" dirty="0" smtClean="0">
                <a:latin typeface="TeXGyreAdventor" panose="00000500000000000000" pitchFamily="50" charset="0"/>
              </a:rPr>
              <a:t>Redressement de la donnée:</a:t>
            </a:r>
          </a:p>
          <a:p>
            <a:pPr marL="742950" lvl="1" indent="-285750" algn="l">
              <a:buFont typeface="Wingdings" panose="05000000000000000000" pitchFamily="2" charset="2"/>
              <a:buChar char="Ø"/>
            </a:pPr>
            <a:r>
              <a:rPr lang="fr-FR" dirty="0">
                <a:latin typeface="TeXGyreAdventor" panose="00000500000000000000" pitchFamily="50" charset="0"/>
              </a:rPr>
              <a:t> </a:t>
            </a:r>
            <a:r>
              <a:rPr lang="fr-FR" dirty="0" smtClean="0">
                <a:latin typeface="TeXGyreAdventor" panose="00000500000000000000" pitchFamily="50" charset="0"/>
              </a:rPr>
              <a:t>Regroupement  artificialisé/non artificialisé</a:t>
            </a:r>
          </a:p>
          <a:p>
            <a:pPr marL="742950" lvl="1" indent="-285750" algn="l">
              <a:buFont typeface="Wingdings" panose="05000000000000000000" pitchFamily="2" charset="2"/>
              <a:buChar char="Ø"/>
            </a:pPr>
            <a:r>
              <a:rPr lang="fr-FR" dirty="0">
                <a:latin typeface="TeXGyreAdventor" panose="00000500000000000000" pitchFamily="50" charset="0"/>
              </a:rPr>
              <a:t> </a:t>
            </a:r>
            <a:r>
              <a:rPr lang="fr-FR" dirty="0" smtClean="0">
                <a:latin typeface="TeXGyreAdventor" panose="00000500000000000000" pitchFamily="50" charset="0"/>
              </a:rPr>
              <a:t>Redressement des valeurs aberrantes</a:t>
            </a:r>
          </a:p>
          <a:p>
            <a:pPr marL="742950" lvl="1" indent="-285750" algn="l">
              <a:buFont typeface="Wingdings" panose="05000000000000000000" pitchFamily="2" charset="2"/>
              <a:buChar char="Ø"/>
            </a:pPr>
            <a:r>
              <a:rPr lang="fr-FR" dirty="0" smtClean="0">
                <a:latin typeface="TeXGyreAdventor" panose="00000500000000000000" pitchFamily="50" charset="0"/>
              </a:rPr>
              <a:t> Classement golfs/ terrains militaires</a:t>
            </a:r>
          </a:p>
          <a:p>
            <a:pPr marL="742950" lvl="1" indent="-285750" algn="l">
              <a:buFont typeface="Wingdings" panose="05000000000000000000" pitchFamily="2" charset="2"/>
              <a:buChar char="Ø"/>
            </a:pPr>
            <a:r>
              <a:rPr lang="fr-FR" dirty="0">
                <a:latin typeface="TeXGyreAdventor" panose="00000500000000000000" pitchFamily="50" charset="0"/>
              </a:rPr>
              <a:t> </a:t>
            </a:r>
            <a:r>
              <a:rPr lang="fr-FR" dirty="0" smtClean="0">
                <a:latin typeface="TeXGyreAdventor" panose="00000500000000000000" pitchFamily="50" charset="0"/>
              </a:rPr>
              <a:t>Une analyse en flux</a:t>
            </a:r>
          </a:p>
          <a:p>
            <a:pPr lvl="1" algn="l"/>
            <a:endParaRPr lang="fr-FR" sz="1400" dirty="0" smtClean="0">
              <a:latin typeface="TeXGyreAdventor" panose="00000500000000000000" pitchFamily="50" charset="0"/>
            </a:endParaRPr>
          </a:p>
          <a:p>
            <a:r>
              <a:rPr lang="fr-FR" sz="2200" dirty="0" smtClean="0">
                <a:latin typeface="TeXGyreAdventor" panose="00000500000000000000" pitchFamily="50" charset="0"/>
              </a:rPr>
              <a:t>Une étude de la consommation foncière de 2006-2016</a:t>
            </a:r>
          </a:p>
          <a:p>
            <a:r>
              <a:rPr lang="fr-FR" sz="2200" dirty="0" smtClean="0">
                <a:latin typeface="TeXGyreAdventor" panose="00000500000000000000" pitchFamily="50" charset="0"/>
              </a:rPr>
              <a:t>Une étude de l’artificialisation communale de 2009-2017</a:t>
            </a:r>
          </a:p>
          <a:p>
            <a:pPr marL="0" indent="0">
              <a:buNone/>
            </a:pPr>
            <a:r>
              <a:rPr lang="fr-FR" sz="2000" u="sng" dirty="0">
                <a:hlinkClick r:id="rId3"/>
              </a:rPr>
              <a:t>https://artificialisation.biodiversitetousvivants.fr/les-donnees-au-1er-janvier-2017</a:t>
            </a:r>
            <a:endParaRPr lang="fr-FR" sz="2000" dirty="0"/>
          </a:p>
          <a:p>
            <a:endParaRPr lang="fr-FR" sz="2200" dirty="0" smtClean="0">
              <a:latin typeface="TeXGyreAdventor" panose="00000500000000000000" pitchFamily="50" charset="0"/>
            </a:endParaRPr>
          </a:p>
          <a:p>
            <a:endParaRPr lang="fr-FR" sz="2200" dirty="0" smtClean="0">
              <a:latin typeface="TeXGyreAdventor" panose="00000500000000000000" pitchFamily="50" charset="0"/>
            </a:endParaRPr>
          </a:p>
          <a:p>
            <a:endParaRPr lang="fr-FR" sz="2200" dirty="0" smtClean="0">
              <a:latin typeface="TeXGyreAdventor" panose="00000500000000000000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77551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onception personnalisé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6_presentation ppt vierge efigie geo17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2252</TotalTime>
  <Words>518</Words>
  <Application>Microsoft Office PowerPoint</Application>
  <PresentationFormat>Affichage à l'écran (4:3)</PresentationFormat>
  <Paragraphs>112</Paragraphs>
  <Slides>15</Slides>
  <Notes>15</Notes>
  <HiddenSlides>0</HiddenSlides>
  <MMClips>0</MMClips>
  <ScaleCrop>false</ScaleCrop>
  <HeadingPairs>
    <vt:vector size="8" baseType="variant">
      <vt:variant>
        <vt:lpstr>Polices utilisées</vt:lpstr>
      </vt:variant>
      <vt:variant>
        <vt:i4>7</vt:i4>
      </vt:variant>
      <vt:variant>
        <vt:lpstr>Thème</vt:lpstr>
      </vt:variant>
      <vt:variant>
        <vt:i4>3</vt:i4>
      </vt:variant>
      <vt:variant>
        <vt:lpstr>Serveurs OLE incorporés</vt:lpstr>
      </vt:variant>
      <vt:variant>
        <vt:i4>1</vt:i4>
      </vt:variant>
      <vt:variant>
        <vt:lpstr>Titres des diapositives</vt:lpstr>
      </vt:variant>
      <vt:variant>
        <vt:i4>15</vt:i4>
      </vt:variant>
    </vt:vector>
  </HeadingPairs>
  <TitlesOfParts>
    <vt:vector size="26" baseType="lpstr">
      <vt:lpstr>Arial</vt:lpstr>
      <vt:lpstr>Calibri</vt:lpstr>
      <vt:lpstr>Calibri Light</vt:lpstr>
      <vt:lpstr>Distro</vt:lpstr>
      <vt:lpstr>Symbol</vt:lpstr>
      <vt:lpstr>TeXGyreAdventor</vt:lpstr>
      <vt:lpstr>Wingdings</vt:lpstr>
      <vt:lpstr>Conception personnalisée</vt:lpstr>
      <vt:lpstr>Thème Office</vt:lpstr>
      <vt:lpstr>6_presentation ppt vierge efigie geo17</vt:lpstr>
      <vt:lpstr>Image</vt:lpstr>
      <vt:lpstr> Atelier Observation   « Consommation foncière »</vt:lpstr>
      <vt:lpstr>Ordre du jour</vt:lpstr>
      <vt:lpstr>Retour sur 2019 : Besoins exprimés</vt:lpstr>
      <vt:lpstr>Retour sur 2019 : Thématiques </vt:lpstr>
      <vt:lpstr>Les objectifs de cette rencontre</vt:lpstr>
      <vt:lpstr>Tour de table</vt:lpstr>
      <vt:lpstr>Les données mobilisables pour analyser la consommation foncière</vt:lpstr>
      <vt:lpstr>Les fichiers MAJIC et fichiers fonciers</vt:lpstr>
      <vt:lpstr>Les études extraites des fichiers fonciers</vt:lpstr>
      <vt:lpstr>L’exploitation des fichiers Majic- François Gueydon</vt:lpstr>
      <vt:lpstr>L’évolution de l’enveloppe urbaine- Julien Millet</vt:lpstr>
      <vt:lpstr>L’occupation du sol PMO – Aurélien Chaumet</vt:lpstr>
      <vt:lpstr>Echanges</vt:lpstr>
      <vt:lpstr>Propositions </vt:lpstr>
      <vt:lpstr>Pour tous renseignements  contactez le pôle S.I.G. de Géo17   sig@soluris.fr /  05 46 92 80 79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Julie BROSSARD</dc:creator>
  <cp:lastModifiedBy>Helene LEUFROY</cp:lastModifiedBy>
  <cp:revision>119</cp:revision>
  <cp:lastPrinted>2019-04-08T16:31:03Z</cp:lastPrinted>
  <dcterms:created xsi:type="dcterms:W3CDTF">2014-07-30T10:04:34Z</dcterms:created>
  <dcterms:modified xsi:type="dcterms:W3CDTF">2020-01-23T09:45:52Z</dcterms:modified>
</cp:coreProperties>
</file>