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0" r:id="rId2"/>
    <p:sldMasterId id="2147483664" r:id="rId3"/>
  </p:sldMasterIdLst>
  <p:notesMasterIdLst>
    <p:notesMasterId r:id="rId19"/>
  </p:notesMasterIdLst>
  <p:handoutMasterIdLst>
    <p:handoutMasterId r:id="rId20"/>
  </p:handoutMasterIdLst>
  <p:sldIdLst>
    <p:sldId id="256" r:id="rId4"/>
    <p:sldId id="258" r:id="rId5"/>
    <p:sldId id="259" r:id="rId6"/>
    <p:sldId id="272" r:id="rId7"/>
    <p:sldId id="273" r:id="rId8"/>
    <p:sldId id="271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3" r:id="rId17"/>
    <p:sldId id="257" r:id="rId18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uverture" id="{0B114A1A-6A3D-48F0-B516-A768C4909258}">
          <p14:sldIdLst>
            <p14:sldId id="256"/>
            <p14:sldId id="258"/>
            <p14:sldId id="259"/>
            <p14:sldId id="272"/>
            <p14:sldId id="273"/>
            <p14:sldId id="271"/>
            <p14:sldId id="274"/>
            <p14:sldId id="275"/>
            <p14:sldId id="276"/>
            <p14:sldId id="277"/>
            <p14:sldId id="278"/>
            <p14:sldId id="279"/>
            <p14:sldId id="280"/>
            <p14:sldId id="263"/>
          </p14:sldIdLst>
        </p14:section>
        <p14:section name="Corps de la présentaiton" id="{108B6C57-127B-4116-8301-AA2AC8FAA410}">
          <p14:sldIdLst>
            <p14:sldId id="257"/>
          </p14:sldIdLst>
        </p14:section>
        <p14:section name="4e de couv" id="{8DE290EA-A0D6-42E1-ADE1-CC4C400F4C3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48492" autoAdjust="0"/>
  </p:normalViewPr>
  <p:slideViewPr>
    <p:cSldViewPr snapToGrid="0">
      <p:cViewPr varScale="1">
        <p:scale>
          <a:sx n="56" d="100"/>
          <a:sy n="56" d="100"/>
        </p:scale>
        <p:origin x="2826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21A7B-1CCE-4D31-B0A2-1C3A5CE08C09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FC40C-8F3D-46D2-AAD7-6E0D63938B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094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24605-B76C-47D3-A06E-DD2DCACF00AE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794CF-5318-4C61-9C10-A0B613CD7E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69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282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65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584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711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001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None/>
            </a:pPr>
            <a:r>
              <a:rPr lang="fr-FR" dirty="0" smtClean="0">
                <a:latin typeface="TeXGyreAdventor" panose="00000500000000000000" pitchFamily="50" charset="0"/>
              </a:rPr>
              <a:t>Créer un GT pour :</a:t>
            </a:r>
          </a:p>
          <a:p>
            <a:pPr marL="171450" indent="-171450">
              <a:buFontTx/>
              <a:buChar char="-"/>
            </a:pPr>
            <a:r>
              <a:rPr lang="fr-FR" dirty="0" smtClean="0">
                <a:latin typeface="TeXGyreAdventor" panose="00000500000000000000" pitchFamily="50" charset="0"/>
              </a:rPr>
              <a:t>Mettre</a:t>
            </a:r>
            <a:r>
              <a:rPr lang="fr-FR" baseline="0" dirty="0" smtClean="0">
                <a:latin typeface="TeXGyreAdventor" panose="00000500000000000000" pitchFamily="50" charset="0"/>
              </a:rPr>
              <a:t> en réseau : créer une dynamique et se connaître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>
                <a:latin typeface="TeXGyreAdventor" panose="00000500000000000000" pitchFamily="50" charset="0"/>
              </a:rPr>
              <a:t>Régularité à convenance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>
                <a:latin typeface="TeXGyreAdventor" panose="00000500000000000000" pitchFamily="50" charset="0"/>
              </a:rPr>
              <a:t>Production nécessaire  de </a:t>
            </a:r>
            <a:r>
              <a:rPr lang="fr-FR" baseline="0" dirty="0" err="1" smtClean="0">
                <a:latin typeface="TeXGyreAdventor" panose="00000500000000000000" pitchFamily="50" charset="0"/>
              </a:rPr>
              <a:t>ql</a:t>
            </a:r>
            <a:r>
              <a:rPr lang="fr-FR" baseline="0" dirty="0" smtClean="0">
                <a:latin typeface="TeXGyreAdventor" panose="00000500000000000000" pitchFamily="50" charset="0"/>
              </a:rPr>
              <a:t> chose d’utile : supports, informations, atelier, au choix : une feuille de route à déterminer pour cela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>
                <a:latin typeface="TeXGyreAdventor" panose="00000500000000000000" pitchFamily="50" charset="0"/>
              </a:rPr>
              <a:t>Géométrie variable : avec les acteurs disponibles. Que chacun prenne ce dont il a besoin mais y apporte une contribution également pour le collectif :</a:t>
            </a:r>
          </a:p>
          <a:p>
            <a:pPr marL="0" indent="0">
              <a:buFontTx/>
              <a:buNone/>
            </a:pPr>
            <a:r>
              <a:rPr lang="fr-FR" baseline="0" dirty="0" smtClean="0">
                <a:latin typeface="TeXGyreAdventor" panose="00000500000000000000" pitchFamily="50" charset="0"/>
              </a:rPr>
              <a:t>Un témoignage, une participation lors d’un atelier, une méthode, un éclairage sur un sujet, </a:t>
            </a:r>
            <a:r>
              <a:rPr lang="fr-FR" baseline="0" dirty="0" err="1" smtClean="0">
                <a:latin typeface="TeXGyreAdventor" panose="00000500000000000000" pitchFamily="50" charset="0"/>
              </a:rPr>
              <a:t>etc</a:t>
            </a:r>
            <a:endParaRPr lang="fr-FR" dirty="0" smtClean="0">
              <a:latin typeface="TeXGyreAdventor" panose="00000500000000000000" pitchFamily="50" charset="0"/>
            </a:endParaRPr>
          </a:p>
          <a:p>
            <a:pPr>
              <a:buFont typeface="Symbol" panose="05050102010706020507" pitchFamily="18" charset="2"/>
              <a:buNone/>
            </a:pPr>
            <a:endParaRPr lang="fr-FR" dirty="0" smtClean="0">
              <a:latin typeface="TeXGyreAdventor" panose="00000500000000000000" pitchFamily="50" charset="0"/>
            </a:endParaRPr>
          </a:p>
          <a:p>
            <a:pPr>
              <a:buFont typeface="Symbol" panose="05050102010706020507" pitchFamily="18" charset="2"/>
              <a:buNone/>
            </a:pPr>
            <a:r>
              <a:rPr lang="fr-FR" dirty="0" smtClean="0">
                <a:latin typeface="TeXGyreAdventor" panose="00000500000000000000" pitchFamily="50" charset="0"/>
              </a:rPr>
              <a:t>Une</a:t>
            </a:r>
            <a:r>
              <a:rPr lang="fr-FR" baseline="0" dirty="0" smtClean="0">
                <a:latin typeface="TeXGyreAdventor" panose="00000500000000000000" pitchFamily="50" charset="0"/>
              </a:rPr>
              <a:t> implication pourquoi faire ?</a:t>
            </a:r>
            <a:endParaRPr lang="fr-FR" dirty="0" smtClean="0">
              <a:latin typeface="TeXGyreAdventor" panose="00000500000000000000" pitchFamily="50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fr-FR" dirty="0" smtClean="0">
                <a:latin typeface="TeXGyreAdventor" panose="00000500000000000000" pitchFamily="50" charset="0"/>
              </a:rPr>
              <a:t> pas pour obliger mais pour fixer un cap et évaluer la démarche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fr-FR" dirty="0" smtClean="0">
                <a:latin typeface="TeXGyreAdventor" panose="00000500000000000000" pitchFamily="50" charset="0"/>
              </a:rPr>
              <a:t> répondre à des attentes et ne pas travailler dans le vent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fr-FR" baseline="0" dirty="0" smtClean="0">
                <a:latin typeface="TeXGyreAdventor" panose="00000500000000000000" pitchFamily="50" charset="0"/>
              </a:rPr>
              <a:t> i</a:t>
            </a:r>
            <a:r>
              <a:rPr lang="fr-FR" dirty="0" smtClean="0">
                <a:latin typeface="TeXGyreAdventor" panose="00000500000000000000" pitchFamily="50" charset="0"/>
              </a:rPr>
              <a:t>mplication qui est une garantit réciproque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088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251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728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009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51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68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472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671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37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794CF-5318-4C61-9C10-A0B613CD7EA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406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wmf"/><Relationship Id="rId26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16.gif"/><Relationship Id="rId2" Type="http://schemas.openxmlformats.org/officeDocument/2006/relationships/slideMaster" Target="../slideMasters/slideMaster2.xml"/><Relationship Id="rId16" Type="http://schemas.openxmlformats.org/officeDocument/2006/relationships/image" Target="../media/image10.wmf"/><Relationship Id="rId20" Type="http://schemas.openxmlformats.org/officeDocument/2006/relationships/image" Target="../media/image15.jpeg"/><Relationship Id="rId29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19.jpg"/><Relationship Id="rId10" Type="http://schemas.openxmlformats.org/officeDocument/2006/relationships/image" Target="../media/image7.wmf"/><Relationship Id="rId19" Type="http://schemas.openxmlformats.org/officeDocument/2006/relationships/image" Target="../media/image14.jpeg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Relationship Id="rId22" Type="http://schemas.openxmlformats.org/officeDocument/2006/relationships/image" Target="../media/image12.wmf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199" y="1808166"/>
            <a:ext cx="8415867" cy="1002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2C4B5A"/>
                </a:solidFill>
                <a:latin typeface="Distro" panose="02000603020000020003" pitchFamily="2" charset="0"/>
              </a:defRPr>
            </a:lvl1pPr>
          </a:lstStyle>
          <a:p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0198" y="3246436"/>
            <a:ext cx="8415867" cy="1655762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Puces</a:t>
            </a:r>
          </a:p>
          <a:p>
            <a:r>
              <a:rPr lang="fr-FR" dirty="0" smtClean="0"/>
              <a:t>Puces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71F52-B898-4735-923B-3FA82171A2C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637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532333991"/>
              </p:ext>
            </p:extLst>
          </p:nvPr>
        </p:nvGraphicFramePr>
        <p:xfrm>
          <a:off x="4330637" y="671054"/>
          <a:ext cx="487174" cy="480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6" name="Image" r:id="rId3" imgW="365760" imgH="359640" progId="Photoshop.Image.13">
                  <p:embed/>
                </p:oleObj>
              </mc:Choice>
              <mc:Fallback>
                <p:oleObj name="Image" r:id="rId3" imgW="365760" imgH="359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0637" y="671054"/>
                        <a:ext cx="487174" cy="480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5481748"/>
              </p:ext>
            </p:extLst>
          </p:nvPr>
        </p:nvGraphicFramePr>
        <p:xfrm>
          <a:off x="2076866" y="3193190"/>
          <a:ext cx="4994716" cy="68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7" name="Image" r:id="rId5" imgW="3526200" imgH="484560" progId="Photoshop.Image.13">
                  <p:embed/>
                </p:oleObj>
              </mc:Choice>
              <mc:Fallback>
                <p:oleObj name="Image" r:id="rId5" imgW="3526200" imgH="484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76866" y="3193190"/>
                        <a:ext cx="4994716" cy="685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" name="Groupe 31"/>
          <p:cNvGrpSpPr/>
          <p:nvPr userDrawn="1"/>
        </p:nvGrpSpPr>
        <p:grpSpPr>
          <a:xfrm>
            <a:off x="3569470" y="4873247"/>
            <a:ext cx="1983892" cy="480899"/>
            <a:chOff x="3688738" y="4873247"/>
            <a:chExt cx="1983892" cy="480899"/>
          </a:xfrm>
        </p:grpSpPr>
        <p:graphicFrame>
          <p:nvGraphicFramePr>
            <p:cNvPr id="21" name="Objet 20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518463863"/>
                </p:ext>
              </p:extLst>
            </p:nvPr>
          </p:nvGraphicFramePr>
          <p:xfrm>
            <a:off x="3688738" y="4873247"/>
            <a:ext cx="602727" cy="4808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" name="Image" r:id="rId7" imgW="447840" imgH="356400" progId="Photoshop.Image.13">
                    <p:embed/>
                  </p:oleObj>
                </mc:Choice>
                <mc:Fallback>
                  <p:oleObj name="Image" r:id="rId7" imgW="447840" imgH="35640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688738" y="4873247"/>
                          <a:ext cx="602727" cy="48089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t 21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2054180750"/>
                </p:ext>
              </p:extLst>
            </p:nvPr>
          </p:nvGraphicFramePr>
          <p:xfrm>
            <a:off x="4456707" y="4873247"/>
            <a:ext cx="1215923" cy="4760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" name="Image" r:id="rId9" imgW="709920" imgH="277200" progId="Photoshop.Image.13">
                    <p:embed/>
                  </p:oleObj>
                </mc:Choice>
                <mc:Fallback>
                  <p:oleObj name="Image" r:id="rId9" imgW="709920" imgH="27720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456707" y="4873247"/>
                          <a:ext cx="1215923" cy="47603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bjet 1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819631100"/>
              </p:ext>
            </p:extLst>
          </p:nvPr>
        </p:nvGraphicFramePr>
        <p:xfrm>
          <a:off x="2536667" y="4112412"/>
          <a:ext cx="2818912" cy="482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age" r:id="rId11" imgW="2103120" imgH="359640" progId="Photoshop.Image.13">
                  <p:embed/>
                </p:oleObj>
              </mc:Choice>
              <mc:Fallback>
                <p:oleObj name="Image" r:id="rId11" imgW="2103120" imgH="359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36667" y="4112412"/>
                        <a:ext cx="2818912" cy="482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e 25"/>
          <p:cNvGrpSpPr/>
          <p:nvPr userDrawn="1"/>
        </p:nvGrpSpPr>
        <p:grpSpPr>
          <a:xfrm>
            <a:off x="2983605" y="1512032"/>
            <a:ext cx="3149723" cy="485016"/>
            <a:chOff x="2914032" y="1512032"/>
            <a:chExt cx="3149723" cy="485016"/>
          </a:xfrm>
        </p:grpSpPr>
        <p:grpSp>
          <p:nvGrpSpPr>
            <p:cNvPr id="12" name="Groupe 11"/>
            <p:cNvGrpSpPr/>
            <p:nvPr userDrawn="1"/>
          </p:nvGrpSpPr>
          <p:grpSpPr>
            <a:xfrm>
              <a:off x="4494713" y="1512032"/>
              <a:ext cx="1569042" cy="485016"/>
              <a:chOff x="4823838" y="2588074"/>
              <a:chExt cx="1258804" cy="389116"/>
            </a:xfrm>
          </p:grpSpPr>
          <p:graphicFrame>
            <p:nvGraphicFramePr>
              <p:cNvPr id="10" name="Objet 9"/>
              <p:cNvGraphicFramePr>
                <a:graphicFrameLocks noChangeAspect="1"/>
              </p:cNvGraphicFramePr>
              <p:nvPr userDrawn="1">
                <p:extLst>
                  <p:ext uri="{D42A27DB-BD31-4B8C-83A1-F6EECF244321}">
                    <p14:modId xmlns:p14="http://schemas.microsoft.com/office/powerpoint/2010/main" val="3981879399"/>
                  </p:ext>
                </p:extLst>
              </p:nvPr>
            </p:nvGraphicFramePr>
            <p:xfrm>
              <a:off x="4823838" y="2588074"/>
              <a:ext cx="338137" cy="384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" name="Image" r:id="rId13" imgW="338040" imgH="383760" progId="Photoshop.Image.13">
                      <p:embed/>
                    </p:oleObj>
                  </mc:Choice>
                  <mc:Fallback>
                    <p:oleObj name="Image" r:id="rId13" imgW="338040" imgH="383760" progId="Photoshop.Image.1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4823838" y="2588074"/>
                            <a:ext cx="338137" cy="3841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" name="Objet 10"/>
              <p:cNvGraphicFramePr>
                <a:graphicFrameLocks noChangeAspect="1"/>
              </p:cNvGraphicFramePr>
              <p:nvPr userDrawn="1">
                <p:extLst>
                  <p:ext uri="{D42A27DB-BD31-4B8C-83A1-F6EECF244321}">
                    <p14:modId xmlns:p14="http://schemas.microsoft.com/office/powerpoint/2010/main" val="1982680347"/>
                  </p:ext>
                </p:extLst>
              </p:nvPr>
            </p:nvGraphicFramePr>
            <p:xfrm>
              <a:off x="5323817" y="2615240"/>
              <a:ext cx="758825" cy="3619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" name="Image" r:id="rId15" imgW="758880" imgH="362520" progId="Photoshop.Image.13">
                      <p:embed/>
                    </p:oleObj>
                  </mc:Choice>
                  <mc:Fallback>
                    <p:oleObj name="Image" r:id="rId15" imgW="758880" imgH="362520" progId="Photoshop.Image.1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6"/>
                          <a:stretch>
                            <a:fillRect/>
                          </a:stretch>
                        </p:blipFill>
                        <p:spPr>
                          <a:xfrm>
                            <a:off x="5323817" y="2615240"/>
                            <a:ext cx="758825" cy="36195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4" name="Objet 23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2721208016"/>
                </p:ext>
              </p:extLst>
            </p:nvPr>
          </p:nvGraphicFramePr>
          <p:xfrm>
            <a:off x="2914032" y="1518190"/>
            <a:ext cx="372881" cy="478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Image" r:id="rId17" imgW="301680" imgH="387000" progId="Photoshop.Image.13">
                    <p:embed/>
                  </p:oleObj>
                </mc:Choice>
                <mc:Fallback>
                  <p:oleObj name="Image" r:id="rId17" imgW="301680" imgH="38700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2914032" y="1518190"/>
                          <a:ext cx="372881" cy="4788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5" name="Image 24"/>
            <p:cNvPicPr>
              <a:picLocks noChangeAspect="1"/>
            </p:cNvPicPr>
            <p:nvPr userDrawn="1"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514" b="18622"/>
            <a:stretch/>
          </p:blipFill>
          <p:spPr>
            <a:xfrm>
              <a:off x="3444735" y="1516074"/>
              <a:ext cx="892157" cy="474814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 userDrawn="1"/>
        </p:nvGrpSpPr>
        <p:grpSpPr>
          <a:xfrm>
            <a:off x="2111097" y="5634082"/>
            <a:ext cx="5327850" cy="541156"/>
            <a:chOff x="2643469" y="5706385"/>
            <a:chExt cx="5327850" cy="541156"/>
          </a:xfrm>
        </p:grpSpPr>
        <p:pic>
          <p:nvPicPr>
            <p:cNvPr id="1037" name="Picture 13" descr="http://www.guide-france.info/logos/1/153644.jp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269" y="5715350"/>
              <a:ext cx="1106954" cy="48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27" name="Objet 26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2420387243"/>
                </p:ext>
              </p:extLst>
            </p:nvPr>
          </p:nvGraphicFramePr>
          <p:xfrm>
            <a:off x="3866025" y="5785782"/>
            <a:ext cx="1647000" cy="3213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Image" r:id="rId21" imgW="1106280" imgH="216360" progId="Photoshop.Image.13">
                    <p:embed/>
                  </p:oleObj>
                </mc:Choice>
                <mc:Fallback>
                  <p:oleObj name="Image" r:id="rId21" imgW="1106280" imgH="21636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3866025" y="5785782"/>
                          <a:ext cx="1647000" cy="3213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t 27"/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2547597623"/>
                </p:ext>
              </p:extLst>
            </p:nvPr>
          </p:nvGraphicFramePr>
          <p:xfrm>
            <a:off x="2643469" y="5706385"/>
            <a:ext cx="469631" cy="480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Image" r:id="rId23" imgW="353520" imgH="362520" progId="Photoshop.Image.13">
                    <p:embed/>
                  </p:oleObj>
                </mc:Choice>
                <mc:Fallback>
                  <p:oleObj name="Image" r:id="rId23" imgW="353520" imgH="36252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2643469" y="5706385"/>
                          <a:ext cx="469631" cy="48016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" name="Picture 15" descr="http://www.forum-zones-humides.org/iso_album/logo-membres.gif"/>
            <p:cNvPicPr>
              <a:picLocks noChangeAspect="1" noChangeArrowheads="1"/>
            </p:cNvPicPr>
            <p:nvPr userDrawn="1"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4" t="5017" r="61827" b="66050"/>
            <a:stretch/>
          </p:blipFill>
          <p:spPr bwMode="auto">
            <a:xfrm>
              <a:off x="7013376" y="5715350"/>
              <a:ext cx="957943" cy="532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age 4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143" y="5715350"/>
              <a:ext cx="471196" cy="471196"/>
            </a:xfrm>
            <a:prstGeom prst="rect">
              <a:avLst/>
            </a:prstGeom>
          </p:spPr>
        </p:pic>
      </p:grp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66" y="4112412"/>
            <a:ext cx="1625081" cy="5325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78" y="2327891"/>
            <a:ext cx="1647934" cy="57853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06" y="2397976"/>
            <a:ext cx="741154" cy="41292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234" y="2327891"/>
            <a:ext cx="417807" cy="49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6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1808166"/>
            <a:ext cx="8415867" cy="1002770"/>
          </a:xfrm>
          <a:prstGeom prst="rect">
            <a:avLst/>
          </a:prstGeom>
        </p:spPr>
        <p:txBody>
          <a:bodyPr anchor="b"/>
          <a:lstStyle>
            <a:lvl1pPr algn="l">
              <a:defRPr sz="4500">
                <a:solidFill>
                  <a:srgbClr val="2C4B5A"/>
                </a:solidFill>
                <a:latin typeface="Distro" panose="02000603020000020003" pitchFamily="2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0199" y="3246436"/>
            <a:ext cx="8415867" cy="1655762"/>
          </a:xfrm>
          <a:prstGeom prst="rect">
            <a:avLst/>
          </a:prstGeom>
        </p:spPr>
        <p:txBody>
          <a:bodyPr/>
          <a:lstStyle>
            <a:lvl1pPr marL="257175" indent="-257175" algn="just">
              <a:buFontTx/>
              <a:buBlip>
                <a:blip r:embed="rId2"/>
              </a:buBlip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69EEC22-8D82-46D0-A74E-32D433945EDD}" type="slidenum">
              <a:rPr lang="fr-FR" altLang="fr-FR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73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648842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5933"/>
            <a:ext cx="9144000" cy="70206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7086600" y="6324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tabLst/>
              <a:defRPr sz="1600">
                <a:solidFill>
                  <a:schemeClr val="bg1"/>
                </a:solidFill>
                <a:latin typeface="Distro" panose="02000603020000020003" pitchFamily="2" charset="0"/>
              </a:defRPr>
            </a:lvl1pPr>
          </a:lstStyle>
          <a:p>
            <a:fld id="{A2771F52-B898-4735-923B-3FA82171A2C7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51248" cy="95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9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6327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7086600" y="6324602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Distro" pitchFamily="2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12017C1-DB7B-4E07-BD48-E5DD81494567}" type="slidenum">
              <a:rPr lang="fr-FR" altLang="fr-FR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cs typeface="Arial" panose="020B0604020202020204" pitchFamily="34" charset="0"/>
            </a:endParaRPr>
          </a:p>
        </p:txBody>
      </p:sp>
      <p:pic>
        <p:nvPicPr>
          <p:cNvPr id="6148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651375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7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ig@soluris.f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tificialisation.biodiversitetousvivants.fr/les-donnees-au-1er-janvier-201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0" y="3420229"/>
            <a:ext cx="9144000" cy="1511297"/>
          </a:xfrm>
        </p:spPr>
        <p:txBody>
          <a:bodyPr/>
          <a:lstStyle/>
          <a:p>
            <a:pPr algn="ctr"/>
            <a:r>
              <a:rPr lang="fr-FR" sz="2600" dirty="0" smtClean="0">
                <a:latin typeface="TeXGyreAdventor" panose="00000500000000000000" pitchFamily="50" charset="0"/>
              </a:rPr>
              <a:t/>
            </a:r>
            <a:br>
              <a:rPr lang="fr-FR" sz="2600" dirty="0" smtClean="0">
                <a:latin typeface="TeXGyreAdventor" panose="00000500000000000000" pitchFamily="50" charset="0"/>
              </a:rPr>
            </a:br>
            <a:r>
              <a:rPr lang="fr-FR" sz="4000" dirty="0" smtClean="0">
                <a:latin typeface="TeXGyreAdventor" panose="00000500000000000000" pitchFamily="50" charset="0"/>
              </a:rPr>
              <a:t>Atelier Observation</a:t>
            </a:r>
            <a:br>
              <a:rPr lang="fr-FR" sz="4000" dirty="0" smtClean="0">
                <a:latin typeface="TeXGyreAdventor" panose="00000500000000000000" pitchFamily="50" charset="0"/>
              </a:rPr>
            </a:br>
            <a:r>
              <a:rPr lang="fr-FR" sz="4000" dirty="0" smtClean="0">
                <a:latin typeface="TeXGyreAdventor" panose="00000500000000000000" pitchFamily="50" charset="0"/>
              </a:rPr>
              <a:t> </a:t>
            </a:r>
            <a:br>
              <a:rPr lang="fr-FR" sz="4000" dirty="0" smtClean="0">
                <a:latin typeface="TeXGyreAdventor" panose="00000500000000000000" pitchFamily="50" charset="0"/>
              </a:rPr>
            </a:br>
            <a:r>
              <a:rPr lang="fr-FR" sz="4000" dirty="0" smtClean="0">
                <a:latin typeface="TeXGyreAdventor" panose="00000500000000000000" pitchFamily="50" charset="0"/>
              </a:rPr>
              <a:t>« Consommation foncière »</a:t>
            </a:r>
            <a:endParaRPr lang="fr-FR" sz="4000" dirty="0">
              <a:latin typeface="TeXGyreAdventor" panose="00000500000000000000" pitchFamily="50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036"/>
            <a:ext cx="9144000" cy="71919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0"/>
          <a:stretch/>
        </p:blipFill>
        <p:spPr>
          <a:xfrm>
            <a:off x="0" y="-8"/>
            <a:ext cx="9144000" cy="2674705"/>
          </a:xfrm>
          <a:prstGeom prst="rect">
            <a:avLst/>
          </a:prstGeom>
        </p:spPr>
      </p:pic>
      <p:sp>
        <p:nvSpPr>
          <p:cNvPr id="7" name="Titre 2"/>
          <p:cNvSpPr txBox="1">
            <a:spLocks/>
          </p:cNvSpPr>
          <p:nvPr/>
        </p:nvSpPr>
        <p:spPr>
          <a:xfrm>
            <a:off x="0" y="6341533"/>
            <a:ext cx="9144000" cy="42756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2C4B5A"/>
                </a:solidFill>
                <a:latin typeface="Distro" panose="02000603020000020003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fr-FR" sz="1600" dirty="0" smtClean="0">
                <a:latin typeface="TeXGyreAdventor" panose="00000500000000000000" pitchFamily="50" charset="0"/>
              </a:rPr>
              <a:t>Géo17 :  sig@soluris.fr</a:t>
            </a:r>
            <a:endParaRPr lang="fr-FR" sz="1600" dirty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2970576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L’exploitation des fichiers </a:t>
            </a:r>
            <a:r>
              <a:rPr lang="fr-FR" sz="2800" b="1" dirty="0" err="1" smtClean="0">
                <a:latin typeface="TeXGyreAdventor" panose="00000500000000000000" pitchFamily="50" charset="0"/>
              </a:rPr>
              <a:t>Majic</a:t>
            </a:r>
            <a:r>
              <a:rPr lang="fr-FR" sz="2800" b="1" dirty="0" smtClean="0">
                <a:latin typeface="TeXGyreAdventor" panose="00000500000000000000" pitchFamily="50" charset="0"/>
              </a:rPr>
              <a:t>- François Gueydon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353010" cy="4350814"/>
          </a:xfrm>
        </p:spPr>
        <p:txBody>
          <a:bodyPr/>
          <a:lstStyle/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2970576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L’évolution de l’enveloppe urbaine- Julien Millet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353010" cy="4350814"/>
          </a:xfrm>
        </p:spPr>
        <p:txBody>
          <a:bodyPr/>
          <a:lstStyle/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7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2970576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L’occupation du sol PMO – Aurélien Chaumet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353010" cy="4350814"/>
          </a:xfrm>
        </p:spPr>
        <p:txBody>
          <a:bodyPr/>
          <a:lstStyle/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45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0197" y="1338266"/>
            <a:ext cx="8415867" cy="1002770"/>
          </a:xfrm>
        </p:spPr>
        <p:txBody>
          <a:bodyPr/>
          <a:lstStyle/>
          <a:p>
            <a:pPr algn="ctr"/>
            <a:r>
              <a:rPr lang="fr-FR" sz="4000" dirty="0" smtClean="0"/>
              <a:t>Echanges</a:t>
            </a:r>
            <a:endParaRPr lang="fr-FR" sz="4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65" y="3167016"/>
            <a:ext cx="6697130" cy="256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0199" y="997939"/>
            <a:ext cx="8415867" cy="1002770"/>
          </a:xfrm>
        </p:spPr>
        <p:txBody>
          <a:bodyPr/>
          <a:lstStyle/>
          <a:p>
            <a:r>
              <a:rPr lang="fr-FR" sz="3600" u="sng" dirty="0" smtClean="0">
                <a:latin typeface="TeXGyreAdventor" panose="00000500000000000000" pitchFamily="50" charset="0"/>
              </a:rPr>
              <a:t>Propositions</a:t>
            </a:r>
            <a:r>
              <a:rPr lang="fr-FR" sz="3600" dirty="0" smtClean="0">
                <a:latin typeface="TeXGyreAdventor" panose="00000500000000000000" pitchFamily="50" charset="0"/>
              </a:rPr>
              <a:t>	</a:t>
            </a:r>
            <a:endParaRPr lang="fr-FR" sz="3600" dirty="0">
              <a:latin typeface="TeXGyreAdventor" panose="00000500000000000000" pitchFamily="50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0199" y="2193140"/>
            <a:ext cx="8415867" cy="3407560"/>
          </a:xfrm>
        </p:spPr>
        <p:txBody>
          <a:bodyPr/>
          <a:lstStyle/>
          <a:p>
            <a:pPr marL="0" indent="0">
              <a:buNone/>
            </a:pPr>
            <a:endParaRPr lang="fr-FR" dirty="0" smtClean="0">
              <a:latin typeface="TeXGyreAdventor" panose="00000500000000000000" pitchFamily="50" charset="0"/>
            </a:endParaRPr>
          </a:p>
          <a:p>
            <a:r>
              <a:rPr lang="fr-FR" dirty="0" smtClean="0">
                <a:latin typeface="TeXGyreAdventor" panose="00000500000000000000" pitchFamily="50" charset="0"/>
              </a:rPr>
              <a:t>Organisation d’autres ateliers thématiques</a:t>
            </a:r>
          </a:p>
          <a:p>
            <a:r>
              <a:rPr lang="fr-FR" dirty="0" smtClean="0">
                <a:latin typeface="TeXGyreAdventor" panose="00000500000000000000" pitchFamily="50" charset="0"/>
              </a:rPr>
              <a:t>Travail commun sur des indicateurs</a:t>
            </a:r>
          </a:p>
          <a:p>
            <a:r>
              <a:rPr lang="fr-FR" dirty="0" smtClean="0">
                <a:latin typeface="TeXGyreAdventor" panose="00000500000000000000" pitchFamily="50" charset="0"/>
              </a:rPr>
              <a:t>Mise à disposition de ressources</a:t>
            </a:r>
          </a:p>
          <a:p>
            <a:pPr marL="0" indent="0">
              <a:buNone/>
            </a:pPr>
            <a:endParaRPr lang="fr-FR" dirty="0" smtClean="0">
              <a:latin typeface="TeXGyreAdventor" panose="00000500000000000000" pitchFamily="50" charset="0"/>
            </a:endParaRPr>
          </a:p>
          <a:p>
            <a:pPr marL="0" indent="0">
              <a:buNone/>
            </a:pPr>
            <a:r>
              <a:rPr lang="fr-FR" dirty="0" smtClean="0">
                <a:latin typeface="TeXGyreAdventor" panose="00000500000000000000" pitchFamily="50" charset="0"/>
                <a:sym typeface="Wingdings" panose="05000000000000000000" pitchFamily="2" charset="2"/>
              </a:rPr>
              <a:t> Etablir des objectifs et un calendrier </a:t>
            </a:r>
            <a:endParaRPr lang="fr-FR" dirty="0" smtClean="0">
              <a:latin typeface="TeXGyreAdventor" panose="00000500000000000000" pitchFamily="50" charset="0"/>
            </a:endParaRPr>
          </a:p>
          <a:p>
            <a:pPr lvl="1"/>
            <a:endParaRPr lang="fr-FR" dirty="0" smtClean="0">
              <a:latin typeface="TeXGyreAdventor" panose="00000500000000000000" pitchFamily="50" charset="0"/>
            </a:endParaRPr>
          </a:p>
          <a:p>
            <a:pPr marL="0" indent="0">
              <a:buNone/>
            </a:pPr>
            <a:endParaRPr lang="fr-FR" dirty="0">
              <a:latin typeface="TeXGyreAdventor" panose="00000500000000000000" pitchFamily="50" charset="0"/>
            </a:endParaRPr>
          </a:p>
          <a:p>
            <a:pPr marL="0" indent="0">
              <a:buNone/>
            </a:pPr>
            <a:r>
              <a:rPr lang="fr-FR" dirty="0" smtClean="0">
                <a:latin typeface="TeXGyreAdventor" panose="00000500000000000000" pitchFamily="50" charset="0"/>
              </a:rPr>
              <a:t> </a:t>
            </a:r>
            <a:endParaRPr lang="fr-FR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8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57671" y="3352293"/>
            <a:ext cx="8415867" cy="1002770"/>
          </a:xfrm>
        </p:spPr>
        <p:txBody>
          <a:bodyPr/>
          <a:lstStyle/>
          <a:p>
            <a:pPr algn="ctr"/>
            <a:r>
              <a:rPr lang="fr-FR" sz="3000" dirty="0" smtClean="0">
                <a:latin typeface="TeXGyreAdventor" panose="00000500000000000000" pitchFamily="50" charset="0"/>
              </a:rPr>
              <a:t>Pour tous renseignements</a:t>
            </a:r>
            <a:br>
              <a:rPr lang="fr-FR" sz="3000" dirty="0" smtClean="0">
                <a:latin typeface="TeXGyreAdventor" panose="00000500000000000000" pitchFamily="50" charset="0"/>
              </a:rPr>
            </a:br>
            <a:r>
              <a:rPr lang="fr-FR" sz="3000" dirty="0" smtClean="0">
                <a:latin typeface="TeXGyreAdventor" panose="00000500000000000000" pitchFamily="50" charset="0"/>
              </a:rPr>
              <a:t/>
            </a:r>
            <a:br>
              <a:rPr lang="fr-FR" sz="3000" dirty="0" smtClean="0">
                <a:latin typeface="TeXGyreAdventor" panose="00000500000000000000" pitchFamily="50" charset="0"/>
              </a:rPr>
            </a:br>
            <a:r>
              <a:rPr lang="fr-FR" sz="3000" dirty="0" smtClean="0">
                <a:latin typeface="TeXGyreAdventor" panose="00000500000000000000" pitchFamily="50" charset="0"/>
              </a:rPr>
              <a:t>contactez le pôle S.I.G. de Géo17 </a:t>
            </a:r>
            <a:br>
              <a:rPr lang="fr-FR" sz="3000" dirty="0" smtClean="0">
                <a:latin typeface="TeXGyreAdventor" panose="00000500000000000000" pitchFamily="50" charset="0"/>
              </a:rPr>
            </a:br>
            <a:r>
              <a:rPr lang="fr-FR" sz="3000" dirty="0">
                <a:latin typeface="TeXGyreAdventor" panose="00000500000000000000" pitchFamily="50" charset="0"/>
              </a:rPr>
              <a:t/>
            </a:r>
            <a:br>
              <a:rPr lang="fr-FR" sz="3000" dirty="0">
                <a:latin typeface="TeXGyreAdventor" panose="00000500000000000000" pitchFamily="50" charset="0"/>
              </a:rPr>
            </a:br>
            <a:r>
              <a:rPr lang="fr-FR" sz="3000" dirty="0" smtClean="0">
                <a:latin typeface="TeXGyreAdventor" panose="00000500000000000000" pitchFamily="50" charset="0"/>
                <a:hlinkClick r:id="rId3"/>
              </a:rPr>
              <a:t>sig@soluris.fr</a:t>
            </a:r>
            <a:r>
              <a:rPr lang="fr-FR" sz="3000" dirty="0" smtClean="0">
                <a:latin typeface="TeXGyreAdventor" panose="00000500000000000000" pitchFamily="50" charset="0"/>
              </a:rPr>
              <a:t> /  05 46 92 80 79</a:t>
            </a:r>
            <a:endParaRPr lang="fr-FR" sz="3000" dirty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3599" y="309566"/>
            <a:ext cx="4105717" cy="1002770"/>
          </a:xfrm>
        </p:spPr>
        <p:txBody>
          <a:bodyPr/>
          <a:lstStyle/>
          <a:p>
            <a:pPr algn="ctr"/>
            <a:r>
              <a:rPr lang="fr-FR" sz="4000" dirty="0" smtClean="0">
                <a:latin typeface="TeXGyreAdventor" panose="00000500000000000000" pitchFamily="50" charset="0"/>
              </a:rPr>
              <a:t>Ordre du jour</a:t>
            </a:r>
            <a:endParaRPr lang="fr-FR" sz="4000" dirty="0">
              <a:latin typeface="TeXGyreAdventor" panose="00000500000000000000" pitchFamily="50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3449" y="1502836"/>
            <a:ext cx="8415867" cy="4475164"/>
          </a:xfrm>
        </p:spPr>
        <p:txBody>
          <a:bodyPr/>
          <a:lstStyle/>
          <a:p>
            <a:pPr lvl="0"/>
            <a:r>
              <a:rPr lang="fr-FR" dirty="0" smtClean="0">
                <a:latin typeface="TeXGyreAdventor" panose="00000500000000000000" pitchFamily="50" charset="0"/>
              </a:rPr>
              <a:t>Introduction</a:t>
            </a:r>
            <a:endParaRPr lang="fr-FR" dirty="0" smtClean="0">
              <a:latin typeface="TeXGyreAdventor" panose="00000500000000000000" pitchFamily="50" charset="0"/>
            </a:endParaRPr>
          </a:p>
          <a:p>
            <a:pPr lvl="0"/>
            <a:r>
              <a:rPr lang="fr-FR" dirty="0" smtClean="0">
                <a:latin typeface="TeXGyreAdventor" panose="00000500000000000000" pitchFamily="50" charset="0"/>
              </a:rPr>
              <a:t>Tour de table </a:t>
            </a:r>
            <a:endParaRPr lang="fr-FR" dirty="0">
              <a:latin typeface="TeXGyreAdventor" panose="00000500000000000000" pitchFamily="50" charset="0"/>
            </a:endParaRPr>
          </a:p>
          <a:p>
            <a:pPr lvl="0"/>
            <a:r>
              <a:rPr lang="fr-FR" dirty="0" smtClean="0">
                <a:latin typeface="TeXGyreAdventor" panose="00000500000000000000" pitchFamily="50" charset="0"/>
              </a:rPr>
              <a:t>Présentation des données mobilisables </a:t>
            </a:r>
            <a:endParaRPr lang="fr-FR" dirty="0" smtClean="0">
              <a:latin typeface="TeXGyreAdventor" panose="00000500000000000000" pitchFamily="50" charset="0"/>
            </a:endParaRPr>
          </a:p>
          <a:p>
            <a:r>
              <a:rPr lang="fr-FR" dirty="0" smtClean="0">
                <a:latin typeface="TeXGyreAdventor" panose="00000500000000000000" pitchFamily="50" charset="0"/>
              </a:rPr>
              <a:t>L’exploitation des </a:t>
            </a:r>
            <a:r>
              <a:rPr lang="fr-FR" dirty="0" err="1" smtClean="0">
                <a:latin typeface="TeXGyreAdventor" panose="00000500000000000000" pitchFamily="50" charset="0"/>
              </a:rPr>
              <a:t>Majic</a:t>
            </a:r>
            <a:r>
              <a:rPr lang="fr-FR" dirty="0" smtClean="0">
                <a:latin typeface="TeXGyreAdventor" panose="00000500000000000000" pitchFamily="50" charset="0"/>
              </a:rPr>
              <a:t> – François Gueydon</a:t>
            </a:r>
          </a:p>
          <a:p>
            <a:r>
              <a:rPr lang="fr-FR" dirty="0" smtClean="0">
                <a:latin typeface="TeXGyreAdventor" panose="00000500000000000000" pitchFamily="50" charset="0"/>
              </a:rPr>
              <a:t>L’évolution de l’enveloppe urbaine – Julien Millet</a:t>
            </a:r>
          </a:p>
          <a:p>
            <a:r>
              <a:rPr lang="fr-FR" dirty="0" smtClean="0">
                <a:latin typeface="TeXGyreAdventor" panose="00000500000000000000" pitchFamily="50" charset="0"/>
              </a:rPr>
              <a:t>L’Occupation du sol PMO – Aurélien Chaumet</a:t>
            </a:r>
            <a:endParaRPr lang="fr-FR" dirty="0" smtClean="0">
              <a:latin typeface="TeXGyreAdventor" panose="00000500000000000000" pitchFamily="50" charset="0"/>
            </a:endParaRPr>
          </a:p>
          <a:p>
            <a:r>
              <a:rPr lang="fr-FR" dirty="0" smtClean="0">
                <a:latin typeface="TeXGyreAdventor" panose="00000500000000000000" pitchFamily="50" charset="0"/>
              </a:rPr>
              <a:t>Proposer une feuille de route 2020</a:t>
            </a:r>
            <a:endParaRPr lang="fr-FR" dirty="0" smtClean="0">
              <a:latin typeface="TeXGyreAdventor" panose="00000500000000000000" pitchFamily="50" charset="0"/>
            </a:endParaRPr>
          </a:p>
          <a:p>
            <a:pPr marL="0" indent="0">
              <a:buNone/>
            </a:pPr>
            <a:endParaRPr lang="fr-FR" dirty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1003752"/>
            <a:ext cx="8415867" cy="728000"/>
          </a:xfrm>
        </p:spPr>
        <p:txBody>
          <a:bodyPr/>
          <a:lstStyle/>
          <a:p>
            <a:r>
              <a:rPr lang="fr-FR" sz="3600" b="1" dirty="0" smtClean="0">
                <a:latin typeface="TeXGyreAdventor" panose="00000500000000000000" pitchFamily="50" charset="0"/>
              </a:rPr>
              <a:t>Retour sur 2019 : Besoins exprimés</a:t>
            </a:r>
            <a:endParaRPr lang="fr-FR" sz="36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290152" cy="3810000"/>
          </a:xfrm>
        </p:spPr>
        <p:txBody>
          <a:bodyPr/>
          <a:lstStyle/>
          <a:p>
            <a:r>
              <a:rPr lang="fr-FR" sz="2200" dirty="0">
                <a:latin typeface="TeXGyreAdventor" panose="00000500000000000000" pitchFamily="50" charset="0"/>
              </a:rPr>
              <a:t>Se mettre en </a:t>
            </a:r>
            <a:r>
              <a:rPr lang="fr-FR" sz="2200" dirty="0" smtClean="0">
                <a:latin typeface="TeXGyreAdventor" panose="00000500000000000000" pitchFamily="50" charset="0"/>
              </a:rPr>
              <a:t>réseau</a:t>
            </a:r>
            <a:endParaRPr lang="fr-FR" sz="1800" dirty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Avoir des outils clef en main </a:t>
            </a:r>
            <a:endParaRPr lang="fr-FR" sz="2200" dirty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Faciliter l’accès à des données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Méthodologie </a:t>
            </a:r>
            <a:r>
              <a:rPr lang="fr-FR" sz="2200" dirty="0">
                <a:latin typeface="TeXGyreAdventor" panose="00000500000000000000" pitchFamily="50" charset="0"/>
              </a:rPr>
              <a:t>pour formaliser un </a:t>
            </a:r>
            <a:r>
              <a:rPr lang="fr-FR" sz="2200" dirty="0" smtClean="0">
                <a:latin typeface="TeXGyreAdventor" panose="00000500000000000000" pitchFamily="50" charset="0"/>
              </a:rPr>
              <a:t>observatoire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Apporter une expertise sur des données 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Avoir un socle de données à jour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Pédagogie et méthodologie sur la donnée</a:t>
            </a:r>
            <a:endParaRPr lang="fr-FR" sz="2200" dirty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1003752"/>
            <a:ext cx="8415867" cy="728000"/>
          </a:xfrm>
        </p:spPr>
        <p:txBody>
          <a:bodyPr/>
          <a:lstStyle/>
          <a:p>
            <a:r>
              <a:rPr lang="fr-FR" sz="3600" b="1" dirty="0" smtClean="0">
                <a:latin typeface="TeXGyreAdventor" panose="00000500000000000000" pitchFamily="50" charset="0"/>
              </a:rPr>
              <a:t>Retour sur 2019 : Thématiques </a:t>
            </a:r>
            <a:endParaRPr lang="fr-FR" sz="3600" b="1" dirty="0">
              <a:latin typeface="TeXGyreAdventor" panose="00000500000000000000" pitchFamily="50" charset="0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387346" y="1934469"/>
            <a:ext cx="8707270" cy="4279695"/>
          </a:xfrm>
          <a:prstGeom prst="rect">
            <a:avLst/>
          </a:prstGeom>
        </p:spPr>
        <p:txBody>
          <a:bodyPr numCol="2" spcCol="360000"/>
          <a:lstStyle>
            <a:lvl1pPr marL="342900" indent="-3429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 smtClean="0">
                <a:solidFill>
                  <a:schemeClr val="accent2"/>
                </a:solidFill>
                <a:latin typeface="TeXGyreAdventor" panose="00000500000000000000" pitchFamily="50" charset="0"/>
              </a:rPr>
              <a:t>Consommation foncière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La vacance des biens et leur qualification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La mutation et évolution des logements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Le marché immobilier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Le logement et parc social : évolution et programmation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La salubrité et dégradation des biens</a:t>
            </a:r>
          </a:p>
          <a:p>
            <a:r>
              <a:rPr lang="fr-FR" sz="1800" b="1" dirty="0" smtClean="0">
                <a:solidFill>
                  <a:schemeClr val="accent2"/>
                </a:solidFill>
                <a:latin typeface="TeXGyreAdventor" panose="00000500000000000000" pitchFamily="50" charset="0"/>
              </a:rPr>
              <a:t>La consommation d’espace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Les types d’autorisation accordées</a:t>
            </a:r>
          </a:p>
          <a:p>
            <a:r>
              <a:rPr lang="fr-FR" sz="1800" b="1" dirty="0" smtClean="0">
                <a:solidFill>
                  <a:schemeClr val="accent2"/>
                </a:solidFill>
                <a:latin typeface="TeXGyreAdventor" panose="00000500000000000000" pitchFamily="50" charset="0"/>
              </a:rPr>
              <a:t>La mutabilité foncière</a:t>
            </a:r>
          </a:p>
          <a:p>
            <a:r>
              <a:rPr lang="fr-FR" sz="1800" b="1" dirty="0" smtClean="0">
                <a:solidFill>
                  <a:schemeClr val="accent2"/>
                </a:solidFill>
                <a:latin typeface="TeXGyreAdventor" panose="00000500000000000000" pitchFamily="50" charset="0"/>
              </a:rPr>
              <a:t>La stratégie foncière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L’accession à la propriété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L’étude des loyers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Le développement résidentiel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La transition énergétique du bâti</a:t>
            </a:r>
          </a:p>
          <a:p>
            <a:r>
              <a:rPr lang="fr-FR" sz="1800" dirty="0" smtClean="0">
                <a:latin typeface="TeXGyreAdventor" panose="00000500000000000000" pitchFamily="50" charset="0"/>
              </a:rPr>
              <a:t>Autres ?</a:t>
            </a:r>
            <a:endParaRPr lang="fr-FR" sz="1800" dirty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1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1003752"/>
            <a:ext cx="8415867" cy="728000"/>
          </a:xfrm>
        </p:spPr>
        <p:txBody>
          <a:bodyPr/>
          <a:lstStyle/>
          <a:p>
            <a:r>
              <a:rPr lang="fr-FR" sz="3600" b="1" dirty="0" smtClean="0">
                <a:latin typeface="TeXGyreAdventor" panose="00000500000000000000" pitchFamily="50" charset="0"/>
              </a:rPr>
              <a:t>Les objectifs de cette rencontre</a:t>
            </a:r>
            <a:endParaRPr lang="fr-FR" sz="36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290152" cy="3810000"/>
          </a:xfrm>
        </p:spPr>
        <p:txBody>
          <a:bodyPr/>
          <a:lstStyle/>
          <a:p>
            <a:r>
              <a:rPr lang="fr-FR" sz="2200" dirty="0" smtClean="0">
                <a:latin typeface="TeXGyreAdventor" panose="00000500000000000000" pitchFamily="50" charset="0"/>
              </a:rPr>
              <a:t>Apporter une expertise sur les données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Partager/ Echanger</a:t>
            </a:r>
            <a:endParaRPr lang="fr-FR" sz="1800" dirty="0" smtClean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Mettre en réseau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Construire ensemble une feuille de route collective</a:t>
            </a:r>
          </a:p>
          <a:p>
            <a:pPr marL="0" indent="0">
              <a:buNone/>
            </a:pPr>
            <a:endParaRPr lang="fr-FR" sz="2200" dirty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47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0197" y="1338266"/>
            <a:ext cx="8415867" cy="1002770"/>
          </a:xfrm>
        </p:spPr>
        <p:txBody>
          <a:bodyPr/>
          <a:lstStyle/>
          <a:p>
            <a:pPr algn="ctr"/>
            <a:r>
              <a:rPr lang="fr-FR" sz="4000" dirty="0" smtClean="0"/>
              <a:t>Tour de table</a:t>
            </a:r>
            <a:endParaRPr lang="fr-FR" sz="4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65" y="3167016"/>
            <a:ext cx="6697130" cy="256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5" y="1252975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Les données mobilisables pour analyser la consommation foncière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290152" cy="3810000"/>
          </a:xfrm>
        </p:spPr>
        <p:txBody>
          <a:bodyPr/>
          <a:lstStyle/>
          <a:p>
            <a:endParaRPr lang="fr-FR" sz="2200" dirty="0" smtClean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Objectif: Analyser la consommation d’espace naturels, agricoles et forestiers par l’urbanisation</a:t>
            </a:r>
          </a:p>
          <a:p>
            <a:pPr marL="0" indent="0">
              <a:buNone/>
            </a:pPr>
            <a:endParaRPr lang="fr-FR" sz="2200" dirty="0" smtClean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Les données d’origines fiscales: </a:t>
            </a:r>
            <a:r>
              <a:rPr lang="fr-FR" sz="2200" dirty="0" err="1" smtClean="0">
                <a:latin typeface="TeXGyreAdventor" panose="00000500000000000000" pitchFamily="50" charset="0"/>
              </a:rPr>
              <a:t>Majic</a:t>
            </a:r>
            <a:r>
              <a:rPr lang="fr-FR" sz="2200" dirty="0" smtClean="0">
                <a:latin typeface="TeXGyreAdventor" panose="00000500000000000000" pitchFamily="50" charset="0"/>
              </a:rPr>
              <a:t>/fichiers foncier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Les occupations du sol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Les données thématiques</a:t>
            </a:r>
          </a:p>
          <a:p>
            <a:pPr marL="0" indent="0">
              <a:buNone/>
            </a:pPr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3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1003752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Les fichiers MAJIC et fichiers fonciers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4913876" cy="3810000"/>
          </a:xfrm>
        </p:spPr>
        <p:txBody>
          <a:bodyPr/>
          <a:lstStyle/>
          <a:p>
            <a:r>
              <a:rPr lang="fr-FR" sz="2200" dirty="0" smtClean="0">
                <a:latin typeface="TeXGyreAdventor" panose="00000500000000000000" pitchFamily="50" charset="0"/>
              </a:rPr>
              <a:t>Données fiscales permettant de calculer la taxe foncière selon l’occupation de la parcelle</a:t>
            </a:r>
            <a:endParaRPr lang="fr-FR" sz="1400" dirty="0" smtClean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L’occupation est déclarative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Mise à jour le plus souvent lors de mutation majeure </a:t>
            </a:r>
          </a:p>
          <a:p>
            <a:pPr marL="0" indent="0">
              <a:buNone/>
            </a:pPr>
            <a:endParaRPr lang="fr-FR" sz="1800" dirty="0" smtClean="0">
              <a:latin typeface="TeXGyreAdventor" panose="00000500000000000000" pitchFamily="50" charset="0"/>
            </a:endParaRPr>
          </a:p>
          <a:p>
            <a:pPr marL="0" indent="0">
              <a:buNone/>
            </a:pPr>
            <a:r>
              <a:rPr lang="fr-FR" sz="2200" dirty="0" smtClean="0">
                <a:latin typeface="TeXGyreAdventor" panose="00000500000000000000" pitchFamily="50" charset="0"/>
                <a:sym typeface="Wingdings" panose="05000000000000000000" pitchFamily="2" charset="2"/>
              </a:rPr>
              <a:t>confusions entre les catégories</a:t>
            </a:r>
          </a:p>
          <a:p>
            <a:pPr marL="0" indent="0">
              <a:buNone/>
            </a:pPr>
            <a:r>
              <a:rPr lang="fr-FR" sz="2200" dirty="0" smtClean="0">
                <a:latin typeface="TeXGyreAdventor" panose="00000500000000000000" pitchFamily="50" charset="0"/>
                <a:sym typeface="Wingdings" panose="05000000000000000000" pitchFamily="2" charset="2"/>
              </a:rPr>
              <a:t>mises à jours non homogènes</a:t>
            </a:r>
          </a:p>
          <a:p>
            <a:pPr marL="0" indent="0">
              <a:buNone/>
            </a:pPr>
            <a:r>
              <a:rPr lang="fr-FR" sz="2200" dirty="0" smtClean="0">
                <a:latin typeface="TeXGyreAdventor" panose="00000500000000000000" pitchFamily="50" charset="0"/>
                <a:sym typeface="Wingdings" panose="05000000000000000000" pitchFamily="2" charset="2"/>
              </a:rPr>
              <a:t>non prise en compte des éléments non soumis à la taxe foncières = 4% du territoire</a:t>
            </a:r>
            <a:endParaRPr lang="fr-FR" sz="2200" dirty="0" smtClean="0">
              <a:latin typeface="TeXGyreAdventor" panose="00000500000000000000" pitchFamily="50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79" y="1980975"/>
            <a:ext cx="3779921" cy="407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7346" y="1003752"/>
            <a:ext cx="8415867" cy="728000"/>
          </a:xfrm>
        </p:spPr>
        <p:txBody>
          <a:bodyPr/>
          <a:lstStyle/>
          <a:p>
            <a:r>
              <a:rPr lang="fr-FR" sz="2800" b="1" dirty="0" smtClean="0">
                <a:latin typeface="TeXGyreAdventor" panose="00000500000000000000" pitchFamily="50" charset="0"/>
              </a:rPr>
              <a:t>Les études extraites des fichiers fonciers</a:t>
            </a:r>
            <a:endParaRPr lang="fr-FR" sz="2800" b="1" dirty="0">
              <a:latin typeface="TeXGyreAdventor" panose="00000500000000000000" pitchFamily="50" charset="0"/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450203" y="1980975"/>
            <a:ext cx="8353010" cy="4350814"/>
          </a:xfrm>
        </p:spPr>
        <p:txBody>
          <a:bodyPr/>
          <a:lstStyle/>
          <a:p>
            <a:r>
              <a:rPr lang="fr-FR" sz="2200" dirty="0" smtClean="0">
                <a:latin typeface="TeXGyreAdventor" panose="00000500000000000000" pitchFamily="50" charset="0"/>
              </a:rPr>
              <a:t>Fichiers fonciers = </a:t>
            </a:r>
            <a:r>
              <a:rPr lang="fr-FR" sz="2200" dirty="0" err="1" smtClean="0">
                <a:latin typeface="TeXGyreAdventor" panose="00000500000000000000" pitchFamily="50" charset="0"/>
              </a:rPr>
              <a:t>Majic</a:t>
            </a:r>
            <a:r>
              <a:rPr lang="fr-FR" sz="2200" dirty="0" smtClean="0">
                <a:latin typeface="TeXGyreAdventor" panose="00000500000000000000" pitchFamily="50" charset="0"/>
              </a:rPr>
              <a:t> retravaillés par le CEREMA</a:t>
            </a:r>
          </a:p>
          <a:p>
            <a:pPr marL="0" indent="0">
              <a:buNone/>
            </a:pPr>
            <a:endParaRPr lang="fr-FR" sz="1400" dirty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Redressement de la donnée: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fr-FR" dirty="0">
                <a:latin typeface="TeXGyreAdventor" panose="00000500000000000000" pitchFamily="50" charset="0"/>
              </a:rPr>
              <a:t> </a:t>
            </a:r>
            <a:r>
              <a:rPr lang="fr-FR" dirty="0" smtClean="0">
                <a:latin typeface="TeXGyreAdventor" panose="00000500000000000000" pitchFamily="50" charset="0"/>
              </a:rPr>
              <a:t>Regroupement  artificialisé/non artificialisé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fr-FR" dirty="0">
                <a:latin typeface="TeXGyreAdventor" panose="00000500000000000000" pitchFamily="50" charset="0"/>
              </a:rPr>
              <a:t> </a:t>
            </a:r>
            <a:r>
              <a:rPr lang="fr-FR" dirty="0" smtClean="0">
                <a:latin typeface="TeXGyreAdventor" panose="00000500000000000000" pitchFamily="50" charset="0"/>
              </a:rPr>
              <a:t>Redressement des valeurs aberrantes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fr-FR" dirty="0" smtClean="0">
                <a:latin typeface="TeXGyreAdventor" panose="00000500000000000000" pitchFamily="50" charset="0"/>
              </a:rPr>
              <a:t> Classement golfs/ terrains militaires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fr-FR" dirty="0">
                <a:latin typeface="TeXGyreAdventor" panose="00000500000000000000" pitchFamily="50" charset="0"/>
              </a:rPr>
              <a:t> </a:t>
            </a:r>
            <a:r>
              <a:rPr lang="fr-FR" dirty="0" smtClean="0">
                <a:latin typeface="TeXGyreAdventor" panose="00000500000000000000" pitchFamily="50" charset="0"/>
              </a:rPr>
              <a:t>Une analyse en flux</a:t>
            </a:r>
          </a:p>
          <a:p>
            <a:pPr lvl="1" algn="l"/>
            <a:endParaRPr lang="fr-FR" sz="1400" dirty="0" smtClean="0">
              <a:latin typeface="TeXGyreAdventor" panose="00000500000000000000" pitchFamily="50" charset="0"/>
            </a:endParaRPr>
          </a:p>
          <a:p>
            <a:r>
              <a:rPr lang="fr-FR" sz="2200" dirty="0" smtClean="0">
                <a:latin typeface="TeXGyreAdventor" panose="00000500000000000000" pitchFamily="50" charset="0"/>
              </a:rPr>
              <a:t>Une étude de la consommation foncière de 2006-2016</a:t>
            </a:r>
          </a:p>
          <a:p>
            <a:r>
              <a:rPr lang="fr-FR" sz="2200" dirty="0" smtClean="0">
                <a:latin typeface="TeXGyreAdventor" panose="00000500000000000000" pitchFamily="50" charset="0"/>
              </a:rPr>
              <a:t>Une étude de l’artificialisation communale de 2009-2017</a:t>
            </a:r>
          </a:p>
          <a:p>
            <a:pPr marL="0" indent="0">
              <a:buNone/>
            </a:pPr>
            <a:r>
              <a:rPr lang="fr-FR" sz="2000" u="sng" dirty="0">
                <a:hlinkClick r:id="rId3"/>
              </a:rPr>
              <a:t>https://artificialisation.biodiversitetousvivants.fr/les-donnees-au-1er-janvier-2017</a:t>
            </a:r>
            <a:endParaRPr lang="fr-FR" sz="2000" dirty="0"/>
          </a:p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  <a:p>
            <a:endParaRPr lang="fr-FR" sz="2200" dirty="0" smtClean="0">
              <a:latin typeface="TeXGyreAdvento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presentation ppt vierge efigie geo17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2252</TotalTime>
  <Words>518</Words>
  <Application>Microsoft Office PowerPoint</Application>
  <PresentationFormat>Affichage à l'écran (4:3)</PresentationFormat>
  <Paragraphs>112</Paragraphs>
  <Slides>15</Slides>
  <Notes>15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Distro</vt:lpstr>
      <vt:lpstr>Symbol</vt:lpstr>
      <vt:lpstr>TeXGyreAdventor</vt:lpstr>
      <vt:lpstr>Wingdings</vt:lpstr>
      <vt:lpstr>Conception personnalisée</vt:lpstr>
      <vt:lpstr>Thème Office</vt:lpstr>
      <vt:lpstr>6_presentation ppt vierge efigie geo17</vt:lpstr>
      <vt:lpstr>Image</vt:lpstr>
      <vt:lpstr> Atelier Observation   « Consommation foncière »</vt:lpstr>
      <vt:lpstr>Ordre du jour</vt:lpstr>
      <vt:lpstr>Retour sur 2019 : Besoins exprimés</vt:lpstr>
      <vt:lpstr>Retour sur 2019 : Thématiques </vt:lpstr>
      <vt:lpstr>Les objectifs de cette rencontre</vt:lpstr>
      <vt:lpstr>Tour de table</vt:lpstr>
      <vt:lpstr>Les données mobilisables pour analyser la consommation foncière</vt:lpstr>
      <vt:lpstr>Les fichiers MAJIC et fichiers fonciers</vt:lpstr>
      <vt:lpstr>Les études extraites des fichiers fonciers</vt:lpstr>
      <vt:lpstr>L’exploitation des fichiers Majic- François Gueydon</vt:lpstr>
      <vt:lpstr>L’évolution de l’enveloppe urbaine- Julien Millet</vt:lpstr>
      <vt:lpstr>L’occupation du sol PMO – Aurélien Chaumet</vt:lpstr>
      <vt:lpstr>Echanges</vt:lpstr>
      <vt:lpstr>Propositions </vt:lpstr>
      <vt:lpstr>Pour tous renseignements  contactez le pôle S.I.G. de Géo17   sig@soluris.fr /  05 46 92 80 79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BROSSARD</dc:creator>
  <cp:lastModifiedBy>Helene LEUFROY</cp:lastModifiedBy>
  <cp:revision>119</cp:revision>
  <cp:lastPrinted>2019-04-08T16:31:03Z</cp:lastPrinted>
  <dcterms:created xsi:type="dcterms:W3CDTF">2014-07-30T10:04:34Z</dcterms:created>
  <dcterms:modified xsi:type="dcterms:W3CDTF">2020-01-23T09:45:52Z</dcterms:modified>
</cp:coreProperties>
</file>