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2"/>
  </p:notes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3" r:id="rId16"/>
    <p:sldId id="269" r:id="rId17"/>
    <p:sldId id="272" r:id="rId18"/>
    <p:sldId id="273" r:id="rId19"/>
    <p:sldId id="274" r:id="rId20"/>
    <p:sldId id="276" r:id="rId21"/>
    <p:sldId id="268" r:id="rId22"/>
    <p:sldId id="270" r:id="rId23"/>
    <p:sldId id="275" r:id="rId24"/>
    <p:sldId id="277" r:id="rId25"/>
    <p:sldId id="279" r:id="rId26"/>
    <p:sldId id="278" r:id="rId27"/>
    <p:sldId id="280" r:id="rId28"/>
    <p:sldId id="281" r:id="rId29"/>
    <p:sldId id="282" r:id="rId30"/>
    <p:sldId id="283" r:id="rId31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uverture" id="{0B114A1A-6A3D-48F0-B516-A768C4909258}">
          <p14:sldIdLst>
            <p14:sldId id="256"/>
          </p14:sldIdLst>
        </p14:section>
        <p14:section name="Corps de la présentaiton" id="{108B6C57-127B-4116-8301-AA2AC8FAA410}">
          <p14:sldIdLst>
            <p14:sldId id="258"/>
            <p14:sldId id="257"/>
            <p14:sldId id="259"/>
            <p14:sldId id="260"/>
            <p14:sldId id="261"/>
            <p14:sldId id="262"/>
            <p14:sldId id="264"/>
            <p14:sldId id="265"/>
            <p14:sldId id="266"/>
            <p14:sldId id="267"/>
            <p14:sldId id="263"/>
            <p14:sldId id="269"/>
            <p14:sldId id="272"/>
            <p14:sldId id="273"/>
            <p14:sldId id="274"/>
            <p14:sldId id="276"/>
            <p14:sldId id="268"/>
            <p14:sldId id="270"/>
            <p14:sldId id="275"/>
            <p14:sldId id="277"/>
            <p14:sldId id="279"/>
            <p14:sldId id="278"/>
            <p14:sldId id="280"/>
            <p14:sldId id="281"/>
            <p14:sldId id="282"/>
            <p14:sldId id="283"/>
          </p14:sldIdLst>
        </p14:section>
        <p14:section name="4e de couv" id="{8DE290EA-A0D6-42E1-ADE1-CC4C400F4C3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9E0"/>
    <a:srgbClr val="5ABA49"/>
    <a:srgbClr val="5BB948"/>
    <a:srgbClr val="26AAE1"/>
    <a:srgbClr val="24A9E1"/>
    <a:srgbClr val="5AB949"/>
    <a:srgbClr val="FFFFD9"/>
    <a:srgbClr val="FFFFCC"/>
    <a:srgbClr val="2C4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3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16"/>
    </p:cViewPr>
  </p:sorterViewPr>
  <p:notesViewPr>
    <p:cSldViewPr snapToGrid="0">
      <p:cViewPr varScale="1">
        <p:scale>
          <a:sx n="47" d="100"/>
          <a:sy n="47" d="100"/>
        </p:scale>
        <p:origin x="186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C021-1B4B-4AF9-9944-9DF2FAB9EFDD}" type="datetimeFigureOut">
              <a:rPr lang="fr-FR" smtClean="0"/>
              <a:t>11/03/2022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CB20E-87FC-4CDB-A3AA-0304A8A390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808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B20E-87FC-4CDB-A3AA-0304A8A3909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10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0199" y="1808166"/>
            <a:ext cx="8415867" cy="1002770"/>
          </a:xfrm>
          <a:prstGeom prst="rect">
            <a:avLst/>
          </a:prstGeom>
        </p:spPr>
        <p:txBody>
          <a:bodyPr anchor="b"/>
          <a:lstStyle>
            <a:lvl1pPr algn="l">
              <a:defRPr sz="6000">
                <a:solidFill>
                  <a:srgbClr val="2C4B5A"/>
                </a:solidFill>
                <a:latin typeface="Distro" panose="02000603020000020003" pitchFamily="2" charset="0"/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0198" y="3246436"/>
            <a:ext cx="8415867" cy="1655762"/>
          </a:xfrm>
          <a:prstGeom prst="rect">
            <a:avLst/>
          </a:prstGeom>
        </p:spPr>
        <p:txBody>
          <a:bodyPr/>
          <a:lstStyle>
            <a:lvl1pPr marL="342900" indent="-342900" algn="just">
              <a:buFontTx/>
              <a:buBlip>
                <a:blip r:embed="rId2"/>
              </a:buBlip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Puces</a:t>
            </a:r>
          </a:p>
          <a:p>
            <a:r>
              <a:rPr lang="fr-FR" dirty="0"/>
              <a:t>Puces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376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33" y="293688"/>
            <a:ext cx="2475441" cy="20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6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20184" cy="88392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72225"/>
            <a:ext cx="91440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foncier.cerema.fr/lovac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oc-datafoncier.cerema.fr/lovac/tuto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ah.fr/fileadmin/anah/Mediatheque/Publications/Les_guides_methologiques/Guide-Vacance-des-logements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126749" y="2860895"/>
            <a:ext cx="8670118" cy="2134438"/>
          </a:xfrm>
        </p:spPr>
        <p:txBody>
          <a:bodyPr/>
          <a:lstStyle/>
          <a:p>
            <a:pPr algn="ctr"/>
            <a:r>
              <a:rPr lang="fr-FR" sz="3200" dirty="0"/>
              <a:t>Conférence en ligne Logement vacant </a:t>
            </a:r>
            <a:br>
              <a:rPr lang="fr-FR" sz="3200" dirty="0"/>
            </a:br>
            <a:r>
              <a:rPr lang="fr-FR" sz="3200" dirty="0"/>
              <a:t>11 mars 2022</a:t>
            </a:r>
            <a:br>
              <a:rPr lang="fr-FR" sz="3200" dirty="0"/>
            </a:b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2923660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1868632" y="924099"/>
            <a:ext cx="5406735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L’identification des logements par l’INSEE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/>
            <a:r>
              <a:rPr lang="fr-FR" sz="2000" dirty="0">
                <a:sym typeface="Wingdings" panose="05000000000000000000" pitchFamily="2" charset="2"/>
              </a:rPr>
              <a:t>Pour mener à bien le recensement, l’INSEE doit disposer d’une liste exhaustive des logements et de leur adresse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Dans les communes de + de 10 000 </a:t>
            </a:r>
            <a:r>
              <a:rPr lang="fr-FR" sz="2000" dirty="0" err="1">
                <a:sym typeface="Wingdings" panose="05000000000000000000" pitchFamily="2" charset="2"/>
              </a:rPr>
              <a:t>hab</a:t>
            </a:r>
            <a:r>
              <a:rPr lang="fr-FR" sz="2000" dirty="0">
                <a:sym typeface="Wingdings" panose="05000000000000000000" pitchFamily="2" charset="2"/>
              </a:rPr>
              <a:t>, l’INSEE va s’appuyer sur le Répertoire d’Immeubles Localisés (RIL) pour identifier les logements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 RIL localise tous les logements habitables, leur adresse et leur type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 RIL est tenu au plus prés de la situation réelle, il est actualisé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Par les communes ou les EPCI via un agent référent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Grâce aux données SITADEL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Grâce à des enquêtes terrains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 RIL est par la suite utilisé pour créer l’échantillon de logement qui sera recensé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71560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1868632" y="924099"/>
            <a:ext cx="5406735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L’identification des logements par l’INSEE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/>
            <a:r>
              <a:rPr lang="fr-FR" sz="2000" dirty="0">
                <a:sym typeface="Wingdings" panose="05000000000000000000" pitchFamily="2" charset="2"/>
              </a:rPr>
              <a:t>Pour les communes de – de 10 000 habitants, l’INSEE transmet à la commune  la liste des logements recensés 5 ans plus tôt  mise à jour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Tous les logements habitables doivent être répertoriés 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L’agent recenseur est envoyé pour déterminer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L’exhaustivité des logements à enquêter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La catégorie du logement: Résidence principale/Résidence secondaire/Logement vacant/Logement occasionnel</a:t>
            </a:r>
          </a:p>
          <a:p>
            <a:pPr lvl="1" algn="l"/>
            <a:endParaRPr lang="fr-FR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Parallèlement une comparaison est effectuée entre le nombre de logements remonté et les données fiscales  si les décalages sont importants les données sont corrigées avec la commune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dirty="0">
              <a:sym typeface="Wingdings" panose="05000000000000000000" pitchFamily="2" charset="2"/>
            </a:endParaRPr>
          </a:p>
          <a:p>
            <a:pPr lvl="1" algn="l"/>
            <a:endParaRPr lang="fr-FR" sz="15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450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Bilan de la donnée INSEE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fr-FR" sz="2000" dirty="0"/>
              <a:t>La donnée INSEE est à considérer comme un ordre de grandeur et non comme un comptage des logements vacants 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Vacance frictionnelle et structurelle ne sont pas différenciées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La durée de la vacance n’est pas identifiable 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Pas d’information sur le bien ou sur son propriétaire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La vacance est constatée à un instant T, puis son évolution suit des projections de tendance avant le nouveau recensement</a:t>
            </a:r>
            <a:br>
              <a:rPr lang="fr-FR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7894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données issues de la DGFIP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/>
            <a:r>
              <a:rPr lang="fr-FR" sz="2000" dirty="0"/>
              <a:t>Plusieurs bases de données pour connaitre les caractéristiques des logements et leur statut d’occupation: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Les données MAJIC : taxe foncière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Les données extraites d’ILIAD : taxe d’habitation </a:t>
            </a:r>
            <a:r>
              <a:rPr lang="fr-FR" dirty="0">
                <a:sym typeface="Wingdings" panose="05000000000000000000" pitchFamily="2" charset="2"/>
              </a:rPr>
              <a:t> 1767biscom</a:t>
            </a:r>
          </a:p>
          <a:p>
            <a:pPr lvl="1" algn="l"/>
            <a:endParaRPr lang="fr-FR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Des données fines localisables à l’échelle de la parcelle et du local: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La durée de la vacance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L’adresse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Informations sur le logement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Informations sur les propriétaires</a:t>
            </a:r>
          </a:p>
        </p:txBody>
      </p:sp>
    </p:spTree>
    <p:extLst>
      <p:ext uri="{BB962C8B-B14F-4D97-AF65-F5344CB8AC3E}">
        <p14:creationId xmlns:p14="http://schemas.microsoft.com/office/powerpoint/2010/main" val="2794466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5794710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données issues de la DGFIP: 1767biscom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/>
            <a:r>
              <a:rPr lang="fr-FR" sz="2000" dirty="0"/>
              <a:t>Un fichier qui recense les locaux vacants susceptibles d’être assujettis à la Taxe Logement Vacant ou la Taxe d’Habitation sur les Logements Vacants</a:t>
            </a:r>
          </a:p>
          <a:p>
            <a:pPr marL="1257300" lvl="2" indent="-342900" algn="l">
              <a:buFont typeface="Wingdings" panose="05000000000000000000" pitchFamily="2" charset="2"/>
              <a:buChar char="à"/>
            </a:pPr>
            <a:r>
              <a:rPr lang="fr-FR" sz="2000" dirty="0">
                <a:sym typeface="Wingdings" panose="05000000000000000000" pitchFamily="2" charset="2"/>
              </a:rPr>
              <a:t>c’est un outil d’aide à la décision pour les collectivités </a:t>
            </a:r>
          </a:p>
          <a:p>
            <a:pPr lvl="1" algn="l"/>
            <a:endParaRPr lang="fr-FR" dirty="0"/>
          </a:p>
          <a:p>
            <a:pPr algn="l"/>
            <a:r>
              <a:rPr lang="fr-FR" sz="2000" dirty="0"/>
              <a:t>Une donnée à destination des communes, des EPCI et aux départements</a:t>
            </a:r>
          </a:p>
          <a:p>
            <a:pPr marL="0" indent="0" algn="l">
              <a:buNone/>
            </a:pPr>
            <a:endParaRPr lang="fr-FR" sz="2000" dirty="0"/>
          </a:p>
          <a:p>
            <a:pPr algn="l"/>
            <a:r>
              <a:rPr lang="fr-FR" sz="2000" dirty="0"/>
              <a:t>Récupérable via une demande de leur Service de Fiscalité Directe Locale ( SFDL) 	</a:t>
            </a:r>
            <a:r>
              <a:rPr lang="fr-FR" sz="2000" dirty="0">
                <a:sym typeface="Wingdings" panose="05000000000000000000" pitchFamily="2" charset="2"/>
              </a:rPr>
              <a:t>4 livraisons de la données par an au format CSV</a:t>
            </a:r>
          </a:p>
          <a:p>
            <a:pPr marL="0" indent="0" algn="l">
              <a:buNone/>
            </a:pPr>
            <a:endParaRPr lang="fr-FR" sz="2000" dirty="0"/>
          </a:p>
          <a:p>
            <a:pPr algn="l"/>
            <a:r>
              <a:rPr lang="fr-FR" sz="2000" dirty="0"/>
              <a:t>Les locaux vacants depuis au moins 1 an, au 1</a:t>
            </a:r>
            <a:r>
              <a:rPr lang="fr-FR" sz="2000" baseline="30000" dirty="0"/>
              <a:t>er</a:t>
            </a:r>
            <a:r>
              <a:rPr lang="fr-FR" sz="2000" dirty="0"/>
              <a:t> janvier de l’année N-1 avant la campagne de mise à jours des occupants pour le calcul de la taxe d’habitation</a:t>
            </a:r>
          </a:p>
          <a:p>
            <a:pPr lvl="1" algn="l"/>
            <a:r>
              <a:rPr lang="fr-FR" sz="1600" dirty="0"/>
              <a:t>	</a:t>
            </a:r>
            <a:r>
              <a:rPr lang="fr-FR" dirty="0">
                <a:sym typeface="Wingdings" panose="05000000000000000000" pitchFamily="2" charset="2"/>
              </a:rPr>
              <a:t> Pour une donnée 2022= une situation au 1</a:t>
            </a:r>
            <a:r>
              <a:rPr lang="fr-FR" baseline="30000" dirty="0">
                <a:sym typeface="Wingdings" panose="05000000000000000000" pitchFamily="2" charset="2"/>
              </a:rPr>
              <a:t>er</a:t>
            </a:r>
            <a:r>
              <a:rPr lang="fr-FR" dirty="0">
                <a:sym typeface="Wingdings" panose="05000000000000000000" pitchFamily="2" charset="2"/>
              </a:rPr>
              <a:t> janvier 2021</a:t>
            </a:r>
          </a:p>
          <a:p>
            <a:pPr lvl="1" algn="l"/>
            <a:r>
              <a:rPr lang="fr-FR" dirty="0">
                <a:sym typeface="Wingdings" panose="05000000000000000000" pitchFamily="2" charset="2"/>
              </a:rPr>
              <a:t>	 Des locaux vacants depuis au moins janvier 2020</a:t>
            </a:r>
            <a:endParaRPr lang="fr-FR" dirty="0"/>
          </a:p>
          <a:p>
            <a:pPr algn="l"/>
            <a:endParaRPr lang="fr-FR" sz="2000" dirty="0"/>
          </a:p>
          <a:p>
            <a:pPr algn="l"/>
            <a:endParaRPr lang="fr-FR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99035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5794710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données issues de la DGFIP: 1767biscom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marL="0" indent="0" algn="l">
              <a:buNone/>
            </a:pPr>
            <a:r>
              <a:rPr lang="fr-FR" sz="2000" dirty="0"/>
              <a:t>Le fichier prend en compte:</a:t>
            </a:r>
          </a:p>
          <a:p>
            <a:pPr algn="l"/>
            <a:r>
              <a:rPr lang="fr-FR" sz="2000" dirty="0"/>
              <a:t>Les locaux d’habitation ou autres locaux soumis à la taxe d’habitation : biens divers ou locaux commerciaux divers</a:t>
            </a:r>
          </a:p>
          <a:p>
            <a:pPr marL="0" indent="0" algn="l">
              <a:buNone/>
            </a:pPr>
            <a:endParaRPr lang="fr-FR" sz="2000" dirty="0"/>
          </a:p>
          <a:p>
            <a:pPr algn="l"/>
            <a:r>
              <a:rPr lang="fr-FR" sz="2000" dirty="0"/>
              <a:t>Dont la nature d’occupation est vacant, dépendance non imposable ou locaux meublés</a:t>
            </a:r>
          </a:p>
          <a:p>
            <a:pPr marL="0" indent="0" algn="l">
              <a:buNone/>
            </a:pPr>
            <a:endParaRPr lang="fr-FR" sz="2000" dirty="0"/>
          </a:p>
          <a:p>
            <a:pPr algn="l"/>
            <a:r>
              <a:rPr lang="fr-FR" sz="2000" dirty="0"/>
              <a:t>Pour toutes les natures de locaux: maison, appartement, garages, greniers …</a:t>
            </a:r>
          </a:p>
          <a:p>
            <a:pPr marL="0" indent="0" algn="l">
              <a:buNone/>
            </a:pPr>
            <a:endParaRPr lang="fr-FR" sz="2000" dirty="0"/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Pour tous les types de propriétaires privés ou publics </a:t>
            </a:r>
          </a:p>
          <a:p>
            <a:pPr algn="l"/>
            <a:endParaRPr lang="fr-FR" sz="2000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Selon les études, il sera donc nécessaire de faire un tri au sein de ces informations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77245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5794710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données issues de la DGFIP: 1767biscom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marL="0" indent="0" algn="l">
              <a:buNone/>
            </a:pPr>
            <a:r>
              <a:rPr lang="fr-FR" sz="2000" dirty="0">
                <a:sym typeface="Wingdings" panose="05000000000000000000" pitchFamily="2" charset="2"/>
              </a:rPr>
              <a:t>Au sein du 1767biscom on retrouve des informations :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Sur le local: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Nature du local: maison, appartement, garage…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La référence cadastrale et l’ identifiant du local  localiser le local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Affectation du local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Date de mutation de propriété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L’adresse du local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Sur le propriétaire: Type de propriétaire, nom et adresse 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Sur la vacance du logement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Date de début de vacance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fr-FR" sz="1800" dirty="0">
                <a:sym typeface="Wingdings" panose="05000000000000000000" pitchFamily="2" charset="2"/>
              </a:rPr>
              <a:t>Des Informations sur la THLV et la TLV qu’elles soient mises en place ou non </a:t>
            </a:r>
          </a:p>
        </p:txBody>
      </p:sp>
    </p:spTree>
    <p:extLst>
      <p:ext uri="{BB962C8B-B14F-4D97-AF65-F5344CB8AC3E}">
        <p14:creationId xmlns:p14="http://schemas.microsoft.com/office/powerpoint/2010/main" val="3570614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5794710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données issues de la DGFIP: 1767biscom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66FE04B-374D-4201-89D9-F7C9837662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40" r="1227"/>
          <a:stretch/>
        </p:blipFill>
        <p:spPr>
          <a:xfrm>
            <a:off x="0" y="1829099"/>
            <a:ext cx="9068499" cy="354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35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algn="l"/>
            <a:r>
              <a:rPr lang="fr-FR" sz="2000" dirty="0"/>
              <a:t>Des données crées dans le cadre du plan national de lutte contre les logements vacants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L’objectif est de donner aux collectivités un outil de repérage et d’analyse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Les données LOVAC sont produites par le CEREMA, c’est une jointure entre: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Le fichier 1767BISCOM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Les fichiers fonciers (MAJIC)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La donnée est destinée: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Aux collectivités territoriales à fiscalité propre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Aux services de l’Etat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À l’Anah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Pour les récupérer il faut : compléter un acte d’engagement, déposer une demande sur Démarches Simplifiées</a:t>
            </a:r>
          </a:p>
          <a:p>
            <a:pPr marL="0" indent="0" algn="l">
              <a:buNone/>
            </a:pPr>
            <a:r>
              <a:rPr lang="fr-FR" sz="2000" dirty="0">
                <a:sym typeface="Wingdings" panose="05000000000000000000" pitchFamily="2" charset="2"/>
              </a:rPr>
              <a:t>Pour en savoir plus : </a:t>
            </a:r>
            <a:r>
              <a:rPr lang="fr-FR" sz="2000" dirty="0">
                <a:sym typeface="Wingdings" panose="05000000000000000000" pitchFamily="2" charset="2"/>
                <a:hlinkClick r:id="rId2"/>
              </a:rPr>
              <a:t>https://datafoncier.cerema.fr/lovac</a:t>
            </a:r>
            <a:endParaRPr lang="fr-FR" sz="2000" dirty="0">
              <a:sym typeface="Wingdings" panose="05000000000000000000" pitchFamily="2" charset="2"/>
            </a:endParaRP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6318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algn="l"/>
            <a:r>
              <a:rPr lang="fr-FR" sz="2000" dirty="0"/>
              <a:t>Des données sont livrées en 3 formats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CSV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SHP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PostgreSQL</a:t>
            </a:r>
          </a:p>
          <a:p>
            <a:pPr lvl="1" algn="l"/>
            <a:endParaRPr lang="fr-FR" dirty="0"/>
          </a:p>
          <a:p>
            <a:pPr algn="l"/>
            <a:r>
              <a:rPr lang="fr-FR" sz="2000" dirty="0"/>
              <a:t>Les LOVAC sont composés de 4 tables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Une extraction des Fichiers Fonciers </a:t>
            </a:r>
            <a:r>
              <a:rPr lang="fr-FR" dirty="0">
                <a:sym typeface="Wingdings" panose="05000000000000000000" pitchFamily="2" charset="2"/>
              </a:rPr>
              <a:t></a:t>
            </a:r>
            <a:r>
              <a:rPr lang="fr-FR" dirty="0"/>
              <a:t>l’intégralité des logements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Une table statistique à l’échelle de la commune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Un fichier reprenant le 1767BISCOM enrichies avec les Fichiers Fonciers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Une extraction de la table précédente pour ne garder que les logement privés vacant depuis plus de 2 ans </a:t>
            </a:r>
            <a:r>
              <a:rPr lang="fr-FR" dirty="0">
                <a:sym typeface="Wingdings" panose="05000000000000000000" pitchFamily="2" charset="2"/>
              </a:rPr>
              <a:t> une table qui pose question</a:t>
            </a:r>
            <a:endParaRPr lang="fr-FR" dirty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4562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649409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Ordre du jour 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11867"/>
            <a:ext cx="8957679" cy="4622800"/>
          </a:xfrm>
        </p:spPr>
        <p:txBody>
          <a:bodyPr/>
          <a:lstStyle/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Introduction à la vacance du logement</a:t>
            </a:r>
          </a:p>
          <a:p>
            <a:r>
              <a:rPr lang="fr-FR" sz="2000" dirty="0"/>
              <a:t>Présentation des données INSEE</a:t>
            </a:r>
          </a:p>
          <a:p>
            <a:r>
              <a:rPr lang="fr-FR" sz="2000" dirty="0"/>
              <a:t>Présentation des données fiscales</a:t>
            </a:r>
          </a:p>
          <a:p>
            <a:r>
              <a:rPr lang="fr-FR" sz="2000" dirty="0"/>
              <a:t>Retour d’expérience de l’Agglomération de La Rochelle</a:t>
            </a:r>
          </a:p>
          <a:p>
            <a:r>
              <a:rPr lang="fr-FR" sz="2000" dirty="0"/>
              <a:t>Exemple de remise sur le marché d’un bien vacant par SOLIHA</a:t>
            </a:r>
          </a:p>
        </p:txBody>
      </p:sp>
    </p:spTree>
    <p:extLst>
      <p:ext uri="{BB962C8B-B14F-4D97-AF65-F5344CB8AC3E}">
        <p14:creationId xmlns:p14="http://schemas.microsoft.com/office/powerpoint/2010/main" val="1661846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30E3B52-5E80-428C-A0AD-9091DFA84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631" y="1627096"/>
            <a:ext cx="5838738" cy="43334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168632C-69C6-4FC7-9EDA-F18A1C274808}"/>
              </a:ext>
            </a:extLst>
          </p:cNvPr>
          <p:cNvSpPr txBox="1"/>
          <p:nvPr/>
        </p:nvSpPr>
        <p:spPr>
          <a:xfrm>
            <a:off x="354888" y="6013511"/>
            <a:ext cx="8245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Source: CEREMA </a:t>
            </a:r>
            <a:r>
              <a:rPr lang="fr-FR" sz="1400" i="1" dirty="0">
                <a:hlinkClick r:id="rId3"/>
              </a:rPr>
              <a:t>http://doc-datafoncier.cerema.fr/lovac/tuto/</a:t>
            </a:r>
            <a:r>
              <a:rPr lang="fr-FR" sz="1400" i="1" dirty="0"/>
              <a:t> </a:t>
            </a: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19524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 l’exemple d’Aytré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39D0AD-4FA6-4913-A52F-010EE92F8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0" y="1400324"/>
            <a:ext cx="7392160" cy="523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597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 l’exemple d’Aytré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39D0AD-4FA6-4913-A52F-010EE92F8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0" y="1400324"/>
            <a:ext cx="7392160" cy="523536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8083BBD-5B97-4FCB-A305-865DE5518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00" y="1400324"/>
            <a:ext cx="7387280" cy="52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72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 l’exemple d’Aytré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39D0AD-4FA6-4913-A52F-010EE92F8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0" y="1400324"/>
            <a:ext cx="7392160" cy="523536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05A2904-97D7-42D9-8F76-2D9E0966B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532" y="1392437"/>
            <a:ext cx="7392159" cy="525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11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 l’exemple d’Aytré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39D0AD-4FA6-4913-A52F-010EE92F8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0" y="1400324"/>
            <a:ext cx="7392160" cy="523536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741B37B-EC43-42A7-B440-2FF2B28611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2"/>
          <a:stretch/>
        </p:blipFill>
        <p:spPr>
          <a:xfrm>
            <a:off x="875921" y="1400324"/>
            <a:ext cx="7392160" cy="52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440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LOVAC l’exemple de Marennes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39D0AD-4FA6-4913-A52F-010EE92F8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0" y="1400324"/>
            <a:ext cx="7392160" cy="523536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3046D3-054C-424C-A5E5-0ADE2B9E0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11" y="1388480"/>
            <a:ext cx="7491369" cy="531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316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avantages des données fiscales: 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fr-FR" sz="2000" dirty="0"/>
              <a:t>Une donnée fine et localisable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La possibilité d’identifier le propriétaire et donc de le contacter</a:t>
            </a:r>
            <a:endParaRPr lang="fr-FR" sz="2000" dirty="0">
              <a:sym typeface="Wingdings" panose="05000000000000000000" pitchFamily="2" charset="2"/>
            </a:endParaRPr>
          </a:p>
          <a:p>
            <a:pPr algn="l">
              <a:lnSpc>
                <a:spcPct val="150000"/>
              </a:lnSpc>
            </a:pPr>
            <a:r>
              <a:rPr lang="fr-FR" sz="2000" dirty="0">
                <a:sym typeface="Wingdings" panose="05000000000000000000" pitchFamily="2" charset="2"/>
              </a:rPr>
              <a:t>Avec les LOVAC= des informations sur le logement</a:t>
            </a:r>
          </a:p>
          <a:p>
            <a:pPr algn="l">
              <a:lnSpc>
                <a:spcPct val="150000"/>
              </a:lnSpc>
            </a:pPr>
            <a:r>
              <a:rPr lang="fr-FR" sz="2000" dirty="0">
                <a:sym typeface="Wingdings" panose="05000000000000000000" pitchFamily="2" charset="2"/>
              </a:rPr>
              <a:t>Possibilité d’identifier la durée de la vacance</a:t>
            </a:r>
          </a:p>
          <a:p>
            <a:pPr algn="l">
              <a:lnSpc>
                <a:spcPct val="150000"/>
              </a:lnSpc>
            </a:pPr>
            <a:r>
              <a:rPr lang="fr-FR" sz="2000" dirty="0">
                <a:sym typeface="Wingdings" panose="05000000000000000000" pitchFamily="2" charset="2"/>
              </a:rPr>
              <a:t>Possibilité de suivre l’évolution de la vacance </a:t>
            </a:r>
          </a:p>
          <a:p>
            <a:pPr algn="l"/>
            <a:endParaRPr lang="fr-FR" sz="2000" dirty="0">
              <a:sym typeface="Wingdings" panose="05000000000000000000" pitchFamily="2" charset="2"/>
            </a:endParaRPr>
          </a:p>
          <a:p>
            <a:pPr algn="l"/>
            <a:endParaRPr lang="fr-FR" dirty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7214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074163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Les limites des données fiscales: 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652631"/>
            <a:ext cx="8957679" cy="478203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fr-FR" sz="2000" dirty="0"/>
              <a:t>Des décalages importants entre les données MAJIC et 1767biscom = différence de mise à jour du champ identifiant la vacance dans les MAJIC</a:t>
            </a:r>
          </a:p>
          <a:p>
            <a:pPr algn="l">
              <a:lnSpc>
                <a:spcPct val="150000"/>
              </a:lnSpc>
            </a:pPr>
            <a:r>
              <a:rPr lang="fr-FR" sz="2000" dirty="0"/>
              <a:t>Un 1767biscom au 1</a:t>
            </a:r>
            <a:r>
              <a:rPr lang="fr-FR" sz="2000" baseline="30000" dirty="0"/>
              <a:t>er</a:t>
            </a:r>
            <a:r>
              <a:rPr lang="fr-FR" sz="2000" dirty="0"/>
              <a:t> janvier de l’année n-1 </a:t>
            </a:r>
            <a:r>
              <a:rPr lang="fr-FR" sz="2000" dirty="0">
                <a:sym typeface="Wingdings" panose="05000000000000000000" pitchFamily="2" charset="2"/>
              </a:rPr>
              <a:t> des décalages avec la réalité, les données peuvent vite devenir obsolètes</a:t>
            </a:r>
          </a:p>
          <a:p>
            <a:pPr algn="l">
              <a:lnSpc>
                <a:spcPct val="150000"/>
              </a:lnSpc>
            </a:pPr>
            <a:r>
              <a:rPr lang="fr-FR" sz="2000" dirty="0">
                <a:sym typeface="Wingdings" panose="05000000000000000000" pitchFamily="2" charset="2"/>
              </a:rPr>
              <a:t>Des données qu’il faut filtrer pour obtenir le résultat souhaité ( durée de vacance, type de bien ou de propriétaire …)</a:t>
            </a:r>
          </a:p>
          <a:p>
            <a:pPr algn="l">
              <a:lnSpc>
                <a:spcPct val="150000"/>
              </a:lnSpc>
            </a:pPr>
            <a:r>
              <a:rPr lang="fr-FR" sz="2000" dirty="0">
                <a:sym typeface="Wingdings" panose="05000000000000000000" pitchFamily="2" charset="2"/>
              </a:rPr>
              <a:t>Pas réellement d’information sur la raison de la vacance</a:t>
            </a:r>
          </a:p>
          <a:p>
            <a:pPr algn="l"/>
            <a:endParaRPr lang="fr-FR" sz="2000" dirty="0">
              <a:sym typeface="Wingdings" panose="05000000000000000000" pitchFamily="2" charset="2"/>
            </a:endParaRPr>
          </a:p>
          <a:p>
            <a:pPr algn="l"/>
            <a:endParaRPr lang="fr-FR" dirty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 algn="l">
              <a:buNone/>
            </a:pPr>
            <a:endParaRPr lang="fr-FR" sz="2000" dirty="0"/>
          </a:p>
          <a:p>
            <a:pPr algn="l"/>
            <a:endParaRPr lang="fr-FR" sz="2000" dirty="0"/>
          </a:p>
          <a:p>
            <a:pPr lvl="1" algn="l"/>
            <a:endParaRPr lang="fr-FR" sz="1600" dirty="0">
              <a:sym typeface="Wingdings" panose="05000000000000000000" pitchFamily="2" charset="2"/>
            </a:endParaRPr>
          </a:p>
          <a:p>
            <a:pPr algn="l"/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28276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649409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La vacances de quoi parle-t-on ?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11867"/>
            <a:ext cx="8957679" cy="4622800"/>
          </a:xfrm>
        </p:spPr>
        <p:txBody>
          <a:bodyPr/>
          <a:lstStyle/>
          <a:p>
            <a:r>
              <a:rPr lang="fr-FR" sz="2000" dirty="0"/>
              <a:t>Un logement vacant est un logement inoccupé à une date donnée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sz="2000" dirty="0">
                <a:sym typeface="Wingdings" panose="05000000000000000000" pitchFamily="2" charset="2"/>
              </a:rPr>
              <a:t>un constat simple qui renvoie à un ensemble de situations hétérogènes et plus ou moins problématiques </a:t>
            </a:r>
          </a:p>
          <a:p>
            <a:pPr marL="0" indent="0">
              <a:buNone/>
            </a:pPr>
            <a:endParaRPr lang="fr-FR" sz="1600" dirty="0"/>
          </a:p>
          <a:p>
            <a:r>
              <a:rPr lang="fr-FR" sz="2000" dirty="0"/>
              <a:t>On distingue plusieurs types de vacance 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La vacance de courte durée ou frictionnelle:</a:t>
            </a:r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r>
              <a:rPr lang="fr-FR" sz="2000" dirty="0"/>
              <a:t>Elle correspond à un changement d’occupant suite à une mise en location ou en vente du logement</a:t>
            </a:r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r>
              <a:rPr lang="fr-FR" sz="2000" dirty="0"/>
              <a:t>Elle est nécessaire à la mobilité résidentielle et la fluidité du marché</a:t>
            </a:r>
          </a:p>
          <a:p>
            <a:pPr lvl="3" algn="l"/>
            <a:endParaRPr lang="fr-FR" dirty="0"/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/>
              <a:t>La vacance de longue durée dite structurelle, c’est elle qui est identifiée pour la mise en œuvre des politiques publiques</a:t>
            </a:r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1657350" lvl="3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05222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649409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La vacances de quoi parle-t-on ?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468436"/>
            <a:ext cx="8957679" cy="4966231"/>
          </a:xfrm>
        </p:spPr>
        <p:txBody>
          <a:bodyPr/>
          <a:lstStyle/>
          <a:p>
            <a:r>
              <a:rPr lang="fr-FR" sz="2000" dirty="0"/>
              <a:t>On distingue 4 types de vacances structurelles </a:t>
            </a:r>
          </a:p>
          <a:p>
            <a:pPr marL="0" indent="0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1600" dirty="0"/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1657350" lvl="3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>
              <a:buNone/>
            </a:pPr>
            <a:endParaRPr lang="fr-FR" sz="20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50A2AAE-FAAE-439A-80A5-00050E4C4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606" y="1793074"/>
            <a:ext cx="6383932" cy="431695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6CE09CE-D5F4-4355-AF80-70F6CFB5D1F5}"/>
              </a:ext>
            </a:extLst>
          </p:cNvPr>
          <p:cNvSpPr txBox="1"/>
          <p:nvPr/>
        </p:nvSpPr>
        <p:spPr>
          <a:xfrm>
            <a:off x="354888" y="6013511"/>
            <a:ext cx="8245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Source: </a:t>
            </a:r>
            <a:r>
              <a:rPr lang="fr-FR" sz="1400" i="1" dirty="0">
                <a:hlinkClick r:id="rId3"/>
              </a:rPr>
              <a:t>Vacances des logements, stratégies et méthodes pour en sortir –Eurométropole de Strasbourg et ANAH décembre 2018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30196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La difficile identification de la vacance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r>
              <a:rPr lang="fr-FR" sz="2000" dirty="0">
                <a:sym typeface="Wingdings" panose="05000000000000000000" pitchFamily="2" charset="2"/>
              </a:rPr>
              <a:t>Deux principales sources de données pour identifier la vacance:</a:t>
            </a:r>
          </a:p>
          <a:p>
            <a:pPr marL="685800">
              <a:buFont typeface="Courier New" panose="02070309020205020404" pitchFamily="49" charset="0"/>
              <a:buChar char="o"/>
            </a:pPr>
            <a:r>
              <a:rPr lang="fr-FR" sz="2000" dirty="0">
                <a:sym typeface="Wingdings" panose="05000000000000000000" pitchFamily="2" charset="2"/>
              </a:rPr>
              <a:t>Les données issues du recensement de la population INSEE</a:t>
            </a:r>
          </a:p>
          <a:p>
            <a:pPr marL="685800">
              <a:buFont typeface="Courier New" panose="02070309020205020404" pitchFamily="49" charset="0"/>
              <a:buChar char="o"/>
            </a:pPr>
            <a:r>
              <a:rPr lang="fr-FR" sz="2000" dirty="0">
                <a:sym typeface="Wingdings" panose="05000000000000000000" pitchFamily="2" charset="2"/>
              </a:rPr>
              <a:t>Les données issues des bases de données fiscales de la DGFIP</a:t>
            </a:r>
          </a:p>
          <a:p>
            <a:pPr indent="0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r>
              <a:rPr lang="fr-FR" sz="2000" dirty="0">
                <a:sym typeface="Wingdings" panose="05000000000000000000" pitchFamily="2" charset="2"/>
              </a:rPr>
              <a:t>Les données disponibles ne permettent pas de distinguer le type de vacance structurelle ni ses causes</a:t>
            </a:r>
          </a:p>
          <a:p>
            <a:endParaRPr lang="fr-FR" sz="2000" dirty="0">
              <a:sym typeface="Wingdings" panose="05000000000000000000" pitchFamily="2" charset="2"/>
            </a:endParaRPr>
          </a:p>
          <a:p>
            <a:r>
              <a:rPr lang="fr-FR" sz="2000" dirty="0">
                <a:sym typeface="Wingdings" panose="05000000000000000000" pitchFamily="2" charset="2"/>
              </a:rPr>
              <a:t>Les données vont permettre de proposer un premier diagnostic qui devra être confirmé et analysé par la suite</a:t>
            </a:r>
          </a:p>
          <a:p>
            <a:pPr marL="0" indent="0">
              <a:buNone/>
            </a:pPr>
            <a:endParaRPr lang="fr-FR" sz="1600" dirty="0"/>
          </a:p>
          <a:p>
            <a:pPr marL="1200150" lvl="2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1657350" lvl="3" indent="-285750" algn="l">
              <a:buFont typeface="Courier New" panose="02070309020205020404" pitchFamily="49" charset="0"/>
              <a:buChar char="o"/>
            </a:pPr>
            <a:endParaRPr lang="fr-FR" dirty="0"/>
          </a:p>
          <a:p>
            <a:pPr marL="0" indent="0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433794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La vacance selon l’INSEE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r>
              <a:rPr lang="fr-FR" sz="2000" dirty="0">
                <a:sym typeface="Wingdings" panose="05000000000000000000" pitchFamily="2" charset="2"/>
              </a:rPr>
              <a:t>Le nombre de logements vacants est issu de l’exploitation principale du recensement de la population </a:t>
            </a:r>
          </a:p>
          <a:p>
            <a:pPr marL="0" indent="0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r>
              <a:rPr lang="fr-FR" sz="2000" dirty="0">
                <a:sym typeface="Wingdings" panose="05000000000000000000" pitchFamily="2" charset="2"/>
              </a:rPr>
              <a:t>Les données sont disponibles à l’échelle de la commune </a:t>
            </a:r>
          </a:p>
          <a:p>
            <a:pPr marL="0" indent="0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r>
              <a:rPr lang="fr-FR" sz="2000" dirty="0">
                <a:sym typeface="Wingdings" panose="05000000000000000000" pitchFamily="2" charset="2"/>
              </a:rPr>
              <a:t>Le logement est décrit selon plusieurs catégories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Résidence principale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Logement occasionnel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Résidence secondaire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Logement vacant </a:t>
            </a:r>
          </a:p>
          <a:p>
            <a:pPr marL="0" indent="0">
              <a:buNone/>
            </a:pPr>
            <a:br>
              <a:rPr lang="fr-FR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7817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4" y="897466"/>
            <a:ext cx="4995674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La vacance selon l’INSEE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r>
              <a:rPr lang="fr-FR" sz="2000" dirty="0">
                <a:sym typeface="Wingdings" panose="05000000000000000000" pitchFamily="2" charset="2"/>
              </a:rPr>
              <a:t>Il est défini comme un logement inoccupé se trouvant dans un des cas suivants: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disponible à la vente ou la location, qu’il soit neuf ou ancien 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déjà attribué à un acheteur ou à un locataire et en attente d’occupation 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en instance de règlement de succession 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sans affectation précise (logement vétuste mais habitable, </a:t>
            </a:r>
            <a:r>
              <a:rPr lang="fr-FR" dirty="0" err="1"/>
              <a:t>etc</a:t>
            </a:r>
            <a:r>
              <a:rPr lang="fr-FR" dirty="0"/>
              <a:t>)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conservé par un propriétaire pour un usage futur à son profit ou à celui d’un de ses employés, parents ou amis </a:t>
            </a:r>
          </a:p>
          <a:p>
            <a:pPr marL="742950" lvl="1" indent="-285750" algn="l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dirty="0"/>
              <a:t>non habité par suite du départ de l’occupant dans une communauté (maison de retraite, hôpital de long séjour, etc.)</a:t>
            </a:r>
            <a:br>
              <a:rPr lang="fr-FR" dirty="0"/>
            </a:br>
            <a:r>
              <a:rPr lang="fr-FR" sz="1600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br>
              <a:rPr lang="fr-FR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57695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ctrTitle"/>
          </p:nvPr>
        </p:nvSpPr>
        <p:spPr>
          <a:xfrm>
            <a:off x="2252413" y="897466"/>
            <a:ext cx="5406735" cy="57097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chemeClr val="tx2"/>
                </a:solidFill>
              </a:rPr>
              <a:t>Point sur le recensement de la population</a:t>
            </a: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0" y="1803633"/>
            <a:ext cx="8957679" cy="4631034"/>
          </a:xfrm>
        </p:spPr>
        <p:txBody>
          <a:bodyPr/>
          <a:lstStyle/>
          <a:p>
            <a:pPr algn="l"/>
            <a:r>
              <a:rPr lang="fr-FR" sz="2000" dirty="0">
                <a:sym typeface="Wingdings" panose="05000000000000000000" pitchFamily="2" charset="2"/>
              </a:rPr>
              <a:t>Pour comprendre la donnée INSEE il faut regarder comment elle est produite</a:t>
            </a: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Depuis 2004, le territoire français et recensé par partie tout les 5 ans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les communes de moins de 10 000 habitants sont recensées en totalité tout les 5 ans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Les communes de plus de 10 000 habitants sont recensées tout les ans à raison de 8 % des logements</a:t>
            </a:r>
          </a:p>
          <a:p>
            <a:pPr lvl="1" algn="l"/>
            <a:endParaRPr lang="fr-FR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En cumulant 5 enquêtes (5 ans):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l’ensemble de la population des communes de moins de 10 000 habitants est recensée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fr-FR" dirty="0">
                <a:sym typeface="Wingdings" panose="05000000000000000000" pitchFamily="2" charset="2"/>
              </a:rPr>
              <a:t>Et environ 40% de la population des villes de plus de 10 000 habitants</a:t>
            </a:r>
          </a:p>
        </p:txBody>
      </p:sp>
    </p:spTree>
    <p:extLst>
      <p:ext uri="{BB962C8B-B14F-4D97-AF65-F5344CB8AC3E}">
        <p14:creationId xmlns:p14="http://schemas.microsoft.com/office/powerpoint/2010/main" val="230647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98281" y="1803633"/>
            <a:ext cx="4473720" cy="4631034"/>
          </a:xfrm>
        </p:spPr>
        <p:txBody>
          <a:bodyPr/>
          <a:lstStyle/>
          <a:p>
            <a:pPr algn="l"/>
            <a:r>
              <a:rPr lang="fr-FR" sz="2000" dirty="0">
                <a:sym typeface="Wingdings" panose="05000000000000000000" pitchFamily="2" charset="2"/>
              </a:rPr>
              <a:t>Le recensement INSEE de 2018 couvre une période de collecte de 2016 à 2020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Les données sont par la suite retravaillées grâce à des projections de tendance pour produire une donnée à l’année médiane 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  <a:p>
            <a:pPr algn="l"/>
            <a:r>
              <a:rPr lang="fr-FR" sz="2000" dirty="0">
                <a:sym typeface="Wingdings" panose="05000000000000000000" pitchFamily="2" charset="2"/>
              </a:rPr>
              <a:t>Les données permettent donc d’identifier des tendances et des volumes</a:t>
            </a:r>
          </a:p>
          <a:p>
            <a:pPr marL="0" indent="0" algn="l">
              <a:buNone/>
            </a:pPr>
            <a:endParaRPr lang="fr-FR" sz="2000" dirty="0">
              <a:sym typeface="Wingdings" panose="05000000000000000000" pitchFamily="2" charset="2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61E9CFD-29E4-4395-8352-732B37293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626263"/>
            <a:ext cx="4234780" cy="580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99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71267CD676F244A51318530051B08F" ma:contentTypeVersion="4" ma:contentTypeDescription="Crée un document." ma:contentTypeScope="" ma:versionID="90c34dd893f682a27aaa5e7b6e895b76">
  <xsd:schema xmlns:xsd="http://www.w3.org/2001/XMLSchema" xmlns:xs="http://www.w3.org/2001/XMLSchema" xmlns:p="http://schemas.microsoft.com/office/2006/metadata/properties" xmlns:ns2="75f25ddd-9f73-4f28-bacb-e3085d6e9f6e" targetNamespace="http://schemas.microsoft.com/office/2006/metadata/properties" ma:root="true" ma:fieldsID="cd88b99e7ee4a8c9ce3570f18ccd92a7" ns2:_="">
    <xsd:import namespace="75f25ddd-9f73-4f28-bacb-e3085d6e9f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f25ddd-9f73-4f28-bacb-e3085d6e9f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9FB166-2D3B-4C5C-8BDC-1AE6001D0F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C310B3-6A7B-4769-83B6-1510FC4DA1BE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5f25ddd-9f73-4f28-bacb-e3085d6e9f6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DC2CFF8-ACFF-4313-BA5A-A9A101A320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f25ddd-9f73-4f28-bacb-e3085d6e9f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18681</TotalTime>
  <Words>1543</Words>
  <Application>Microsoft Office PowerPoint</Application>
  <PresentationFormat>Affichage à l'écran (4:3)</PresentationFormat>
  <Paragraphs>207</Paragraphs>
  <Slides>27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Courier New</vt:lpstr>
      <vt:lpstr>Distro</vt:lpstr>
      <vt:lpstr>Wingdings</vt:lpstr>
      <vt:lpstr>Thème Office</vt:lpstr>
      <vt:lpstr>Conférence en ligne Logement vacant  11 mars 2022 </vt:lpstr>
      <vt:lpstr>Ordre du jour </vt:lpstr>
      <vt:lpstr>La vacances de quoi parle-t-on ?</vt:lpstr>
      <vt:lpstr>La vacances de quoi parle-t-on ?</vt:lpstr>
      <vt:lpstr>La difficile identification de la vacance</vt:lpstr>
      <vt:lpstr>La vacance selon l’INSEE</vt:lpstr>
      <vt:lpstr>La vacance selon l’INSEE</vt:lpstr>
      <vt:lpstr>Point sur le recensement de la population</vt:lpstr>
      <vt:lpstr>Présentation PowerPoint</vt:lpstr>
      <vt:lpstr>L’identification des logements par l’INSEE</vt:lpstr>
      <vt:lpstr>L’identification des logements par l’INSEE</vt:lpstr>
      <vt:lpstr>Bilan de la donnée INSEE</vt:lpstr>
      <vt:lpstr>Les données issues de la DGFIP</vt:lpstr>
      <vt:lpstr>Les données issues de la DGFIP: 1767biscom</vt:lpstr>
      <vt:lpstr>Les données issues de la DGFIP: 1767biscom</vt:lpstr>
      <vt:lpstr>Les données issues de la DGFIP: 1767biscom</vt:lpstr>
      <vt:lpstr>Les données issues de la DGFIP: 1767biscom</vt:lpstr>
      <vt:lpstr>Les LOVAC</vt:lpstr>
      <vt:lpstr>Les LOVAC</vt:lpstr>
      <vt:lpstr>Les LOVAC</vt:lpstr>
      <vt:lpstr>Les LOVAC l’exemple d’Aytré</vt:lpstr>
      <vt:lpstr>Les LOVAC l’exemple d’Aytré</vt:lpstr>
      <vt:lpstr>Les LOVAC l’exemple d’Aytré</vt:lpstr>
      <vt:lpstr>Les LOVAC l’exemple d’Aytré</vt:lpstr>
      <vt:lpstr>Les LOVAC l’exemple de Marennes</vt:lpstr>
      <vt:lpstr>Les avantages des données fiscales: </vt:lpstr>
      <vt:lpstr>Les limites des données fiscales: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Hélène  Leufroy</cp:lastModifiedBy>
  <cp:revision>352</cp:revision>
  <cp:lastPrinted>2015-01-20T14:01:38Z</cp:lastPrinted>
  <dcterms:created xsi:type="dcterms:W3CDTF">2014-07-30T10:04:34Z</dcterms:created>
  <dcterms:modified xsi:type="dcterms:W3CDTF">2022-03-11T08:21:55Z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0x0101009371267CD676F244A51318530051B08F</vt:lpwstr>
  </property>
</Properties>
</file>