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0" r:id="rId3"/>
    <p:sldId id="275" r:id="rId4"/>
    <p:sldId id="273" r:id="rId5"/>
    <p:sldId id="274" r:id="rId6"/>
    <p:sldId id="277" r:id="rId7"/>
    <p:sldId id="276" r:id="rId8"/>
    <p:sldId id="278" r:id="rId9"/>
    <p:sldId id="281" r:id="rId10"/>
    <p:sldId id="282" r:id="rId11"/>
    <p:sldId id="283" r:id="rId12"/>
    <p:sldId id="286" r:id="rId13"/>
    <p:sldId id="272" r:id="rId14"/>
    <p:sldId id="285" r:id="rId15"/>
    <p:sldId id="284" r:id="rId16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FDEB7DD-AFBF-4818-959E-E02CB27225E0}">
          <p14:sldIdLst>
            <p14:sldId id="256"/>
            <p14:sldId id="270"/>
            <p14:sldId id="275"/>
            <p14:sldId id="273"/>
            <p14:sldId id="274"/>
            <p14:sldId id="277"/>
            <p14:sldId id="276"/>
            <p14:sldId id="278"/>
            <p14:sldId id="281"/>
            <p14:sldId id="282"/>
            <p14:sldId id="283"/>
            <p14:sldId id="286"/>
            <p14:sldId id="272"/>
            <p14:sldId id="285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EZ MORETTI Sylvie" initials="GMS" lastIdx="1" clrIdx="0">
    <p:extLst>
      <p:ext uri="{19B8F6BF-5375-455C-9EA6-DF929625EA0E}">
        <p15:presenceInfo xmlns:p15="http://schemas.microsoft.com/office/powerpoint/2012/main" userId="S-1-5-21-117609710-1592454029-682003330-268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FF7"/>
    <a:srgbClr val="009FE3"/>
    <a:srgbClr val="004996"/>
    <a:srgbClr val="FFDE00"/>
    <a:srgbClr val="735CA4"/>
    <a:srgbClr val="F3966A"/>
    <a:srgbClr val="C9CEE8"/>
    <a:srgbClr val="72B7C0"/>
    <a:srgbClr val="5A9ABA"/>
    <a:srgbClr val="529C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9" autoAdjust="0"/>
    <p:restoredTop sz="94660"/>
  </p:normalViewPr>
  <p:slideViewPr>
    <p:cSldViewPr>
      <p:cViewPr varScale="1">
        <p:scale>
          <a:sx n="87" d="100"/>
          <a:sy n="87" d="100"/>
        </p:scale>
        <p:origin x="45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03T18:45:06.708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E47B1-C1E9-4336-BC99-40F885086D5A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9FC12-7948-4F08-8FD5-3648C356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708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6CFA6-6ED9-49AE-BCE4-F54AB4EEF93B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0C28A-65B7-468C-B936-439A73ABAD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720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moyens d’agir contre la vacance</a:t>
            </a:r>
          </a:p>
          <a:p>
            <a:r>
              <a:rPr lang="fr-FR" dirty="0" smtClean="0"/>
              <a:t>La Rochelle</a:t>
            </a:r>
          </a:p>
          <a:p>
            <a:r>
              <a:rPr lang="fr-FR" dirty="0" smtClean="0"/>
              <a:t>Incitatif</a:t>
            </a:r>
          </a:p>
          <a:p>
            <a:r>
              <a:rPr lang="fr-FR" dirty="0" smtClean="0"/>
              <a:t>Aides </a:t>
            </a:r>
            <a:r>
              <a:rPr lang="fr-FR" dirty="0" err="1" smtClean="0"/>
              <a:t>Anah</a:t>
            </a:r>
            <a:r>
              <a:rPr lang="fr-FR" dirty="0" smtClean="0"/>
              <a:t> +</a:t>
            </a:r>
          </a:p>
          <a:p>
            <a:r>
              <a:rPr lang="fr-FR" dirty="0" smtClean="0"/>
              <a:t>abondement de la</a:t>
            </a:r>
          </a:p>
          <a:p>
            <a:r>
              <a:rPr lang="fr-FR" dirty="0" smtClean="0"/>
              <a:t>collectivité pour effet</a:t>
            </a:r>
          </a:p>
          <a:p>
            <a:r>
              <a:rPr lang="fr-FR" dirty="0" smtClean="0"/>
              <a:t>levier</a:t>
            </a:r>
          </a:p>
          <a:p>
            <a:r>
              <a:rPr lang="fr-FR" dirty="0" smtClean="0"/>
              <a:t>Ou dispositif propre à</a:t>
            </a:r>
          </a:p>
          <a:p>
            <a:r>
              <a:rPr lang="fr-FR" dirty="0" smtClean="0"/>
              <a:t>la collectivité (rare)</a:t>
            </a:r>
          </a:p>
          <a:p>
            <a:r>
              <a:rPr lang="fr-FR" dirty="0" smtClean="0"/>
              <a:t>Coercitif</a:t>
            </a:r>
          </a:p>
          <a:p>
            <a:r>
              <a:rPr lang="fr-FR" dirty="0" smtClean="0"/>
              <a:t>L’ORI qui rend des</a:t>
            </a:r>
          </a:p>
          <a:p>
            <a:r>
              <a:rPr lang="fr-FR" dirty="0" smtClean="0"/>
              <a:t>travaux « obligatoires »</a:t>
            </a:r>
          </a:p>
          <a:p>
            <a:r>
              <a:rPr lang="fr-FR" dirty="0" smtClean="0"/>
              <a:t>par arrêté préfectoral</a:t>
            </a:r>
          </a:p>
          <a:p>
            <a:r>
              <a:rPr lang="fr-FR" dirty="0" smtClean="0"/>
              <a:t>Les propriétaires</a:t>
            </a:r>
          </a:p>
          <a:p>
            <a:r>
              <a:rPr lang="fr-FR" dirty="0" smtClean="0"/>
              <a:t>peuvent réaliser </a:t>
            </a:r>
            <a:r>
              <a:rPr lang="fr-FR" dirty="0" err="1" smtClean="0"/>
              <a:t>euxmêmes</a:t>
            </a:r>
            <a:endParaRPr lang="fr-FR" dirty="0" smtClean="0"/>
          </a:p>
          <a:p>
            <a:r>
              <a:rPr lang="fr-FR" dirty="0" smtClean="0"/>
              <a:t>les travaux</a:t>
            </a:r>
          </a:p>
          <a:p>
            <a:r>
              <a:rPr lang="fr-FR" dirty="0" smtClean="0"/>
              <a:t>Recyclage immobilier</a:t>
            </a:r>
          </a:p>
          <a:p>
            <a:r>
              <a:rPr lang="fr-FR" dirty="0" smtClean="0"/>
              <a:t>Acquisition et revente</a:t>
            </a:r>
          </a:p>
          <a:p>
            <a:r>
              <a:rPr lang="fr-FR" dirty="0" smtClean="0"/>
              <a:t>à un opérateur qui va</a:t>
            </a:r>
          </a:p>
          <a:p>
            <a:r>
              <a:rPr lang="fr-FR" dirty="0" smtClean="0"/>
              <a:t>réaliser des travaux</a:t>
            </a:r>
          </a:p>
          <a:p>
            <a:r>
              <a:rPr lang="fr-FR" dirty="0" smtClean="0"/>
              <a:t>« Recomposition »</a:t>
            </a:r>
          </a:p>
          <a:p>
            <a:r>
              <a:rPr lang="fr-FR" dirty="0" smtClean="0"/>
              <a:t>Aménagement avec</a:t>
            </a:r>
          </a:p>
          <a:p>
            <a:r>
              <a:rPr lang="fr-FR" dirty="0" smtClean="0"/>
              <a:t>recomposition</a:t>
            </a:r>
          </a:p>
          <a:p>
            <a:r>
              <a:rPr lang="fr-FR" dirty="0" smtClean="0"/>
              <a:t>parcellaire et</a:t>
            </a:r>
          </a:p>
          <a:p>
            <a:r>
              <a:rPr lang="fr-FR" dirty="0" smtClean="0"/>
              <a:t>démolition</a:t>
            </a:r>
          </a:p>
          <a:p>
            <a:r>
              <a:rPr lang="fr-FR" dirty="0" smtClean="0"/>
              <a:t>reconstruction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0C28A-65B7-468C-B936-439A73ABAD9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28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an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>
            <a:extLst>
              <a:ext uri="{FF2B5EF4-FFF2-40B4-BE49-F238E27FC236}">
                <a16:creationId xmlns:a16="http://schemas.microsoft.com/office/drawing/2014/main" xmlns="" id="{C6D47608-5A54-4F3F-930D-48C323F955C6}"/>
              </a:ext>
            </a:extLst>
          </p:cNvPr>
          <p:cNvSpPr/>
          <p:nvPr userDrawn="1"/>
        </p:nvSpPr>
        <p:spPr>
          <a:xfrm flipH="1">
            <a:off x="5940152" y="3651870"/>
            <a:ext cx="3203848" cy="1491630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7" name="Triangle isocèle 6"/>
          <p:cNvSpPr/>
          <p:nvPr userDrawn="1"/>
        </p:nvSpPr>
        <p:spPr>
          <a:xfrm rot="10800000">
            <a:off x="6480212" y="-7953"/>
            <a:ext cx="900100" cy="915567"/>
          </a:xfrm>
          <a:prstGeom prst="triangl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xmlns="" id="{5BB873E8-427E-43FF-B38C-5E3D9F9F8982}"/>
              </a:ext>
            </a:extLst>
          </p:cNvPr>
          <p:cNvSpPr/>
          <p:nvPr userDrawn="1"/>
        </p:nvSpPr>
        <p:spPr>
          <a:xfrm rot="5400000">
            <a:off x="43849" y="2452487"/>
            <a:ext cx="1417658" cy="1512168"/>
          </a:xfrm>
          <a:prstGeom prst="triangle">
            <a:avLst/>
          </a:prstGeom>
          <a:ln w="3175"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isocèle 9">
            <a:extLst>
              <a:ext uri="{FF2B5EF4-FFF2-40B4-BE49-F238E27FC236}">
                <a16:creationId xmlns:a16="http://schemas.microsoft.com/office/drawing/2014/main" xmlns="" id="{112061EF-5F70-4F74-8212-C2BD97D649C9}"/>
              </a:ext>
            </a:extLst>
          </p:cNvPr>
          <p:cNvSpPr/>
          <p:nvPr userDrawn="1"/>
        </p:nvSpPr>
        <p:spPr>
          <a:xfrm rot="16200000">
            <a:off x="7864505" y="1615548"/>
            <a:ext cx="1187391" cy="1371602"/>
          </a:xfrm>
          <a:prstGeom prst="triangle">
            <a:avLst>
              <a:gd name="adj" fmla="val 50561"/>
            </a:avLst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EDEFF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6BE60EBE-C7BD-47CA-8C5C-0ADD07AF14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532417"/>
            <a:ext cx="1576991" cy="4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1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anc Yé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Triangle isocèle 9">
            <a:extLst>
              <a:ext uri="{FF2B5EF4-FFF2-40B4-BE49-F238E27FC236}">
                <a16:creationId xmlns:a16="http://schemas.microsoft.com/office/drawing/2014/main" xmlns="" id="{112061EF-5F70-4F74-8212-C2BD97D649C9}"/>
              </a:ext>
            </a:extLst>
          </p:cNvPr>
          <p:cNvSpPr/>
          <p:nvPr userDrawn="1"/>
        </p:nvSpPr>
        <p:spPr>
          <a:xfrm rot="16200000">
            <a:off x="7864505" y="1615548"/>
            <a:ext cx="1187391" cy="1371602"/>
          </a:xfrm>
          <a:prstGeom prst="triangle">
            <a:avLst>
              <a:gd name="adj" fmla="val 50561"/>
            </a:avLst>
          </a:prstGeom>
          <a:solidFill>
            <a:srgbClr val="FFDE00"/>
          </a:solidFill>
          <a:ln w="3175">
            <a:solidFill>
              <a:srgbClr val="EDEFF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50DFC51-112D-4A70-97AE-BF680D6965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860" y="3296758"/>
            <a:ext cx="3347864" cy="1846742"/>
          </a:xfrm>
          <a:prstGeom prst="rect">
            <a:avLst/>
          </a:prstGeom>
        </p:spPr>
      </p:pic>
      <p:pic>
        <p:nvPicPr>
          <p:cNvPr id="17" name="Image 16" descr="Une image contenant volant, cerf-volant, eau, regardant&#10;&#10;Description générée automatiquement">
            <a:extLst>
              <a:ext uri="{FF2B5EF4-FFF2-40B4-BE49-F238E27FC236}">
                <a16:creationId xmlns:a16="http://schemas.microsoft.com/office/drawing/2014/main" xmlns="" id="{28B47165-7B89-465A-B766-83BC04A9E9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98" y="-7954"/>
            <a:ext cx="1282766" cy="1016052"/>
          </a:xfrm>
          <a:prstGeom prst="rect">
            <a:avLst/>
          </a:prstGeom>
        </p:spPr>
      </p:pic>
      <p:pic>
        <p:nvPicPr>
          <p:cNvPr id="18" name="Image 17" descr="Une image contenant dessin, jeu&#10;&#10;Description générée automatiquement">
            <a:extLst>
              <a:ext uri="{FF2B5EF4-FFF2-40B4-BE49-F238E27FC236}">
                <a16:creationId xmlns:a16="http://schemas.microsoft.com/office/drawing/2014/main" xmlns="" id="{B46B2D6F-3905-4DA1-A996-D0D6218C9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38058"/>
            <a:ext cx="1384371" cy="122561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44164820-113A-4235-9ACD-9680F66DED7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" y="2493097"/>
            <a:ext cx="1522442" cy="141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82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jaune blanc Yélo">
    <p:bg>
      <p:bgPr>
        <a:solidFill>
          <a:srgbClr val="FFDE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44164820-113A-4235-9ACD-9680F66DED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" y="2493097"/>
            <a:ext cx="1522442" cy="1417658"/>
          </a:xfrm>
          <a:prstGeom prst="rect">
            <a:avLst/>
          </a:prstGeom>
        </p:spPr>
      </p:pic>
      <p:sp>
        <p:nvSpPr>
          <p:cNvPr id="9" name="Triangle rectangle 8">
            <a:extLst>
              <a:ext uri="{FF2B5EF4-FFF2-40B4-BE49-F238E27FC236}">
                <a16:creationId xmlns:a16="http://schemas.microsoft.com/office/drawing/2014/main" xmlns="" id="{D71068EE-0928-4B13-AD68-1F1174444BEA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B4AECFBF-4F7D-4C36-9303-E23C1D6F5C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pic>
        <p:nvPicPr>
          <p:cNvPr id="19" name="Image 18" descr="Une image contenant cerf-volant, volant, regardant, fumée&#10;&#10;Description générée automatiquement">
            <a:extLst>
              <a:ext uri="{FF2B5EF4-FFF2-40B4-BE49-F238E27FC236}">
                <a16:creationId xmlns:a16="http://schemas.microsoft.com/office/drawing/2014/main" xmlns="" id="{131ADB6F-AE71-4CF2-8AEE-469324E84AE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38" y="0"/>
            <a:ext cx="1555830" cy="113035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80F44FDC-BCDD-41A7-B700-BEB321A430C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68" y="1467042"/>
            <a:ext cx="1490332" cy="1566277"/>
          </a:xfrm>
          <a:prstGeom prst="rect">
            <a:avLst/>
          </a:prstGeom>
        </p:spPr>
      </p:pic>
      <p:pic>
        <p:nvPicPr>
          <p:cNvPr id="22" name="Image 21" descr="Une image contenant jeu, dessin&#10;&#10;Description générée automatiquement">
            <a:extLst>
              <a:ext uri="{FF2B5EF4-FFF2-40B4-BE49-F238E27FC236}">
                <a16:creationId xmlns:a16="http://schemas.microsoft.com/office/drawing/2014/main" xmlns="" id="{9280A1E8-C634-456E-93B3-4F2050BA85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26450"/>
            <a:ext cx="1619333" cy="121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32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visuel Yé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Triangle isocèle 9">
            <a:extLst>
              <a:ext uri="{FF2B5EF4-FFF2-40B4-BE49-F238E27FC236}">
                <a16:creationId xmlns:a16="http://schemas.microsoft.com/office/drawing/2014/main" xmlns="" id="{112061EF-5F70-4F74-8212-C2BD97D649C9}"/>
              </a:ext>
            </a:extLst>
          </p:cNvPr>
          <p:cNvSpPr/>
          <p:nvPr userDrawn="1"/>
        </p:nvSpPr>
        <p:spPr>
          <a:xfrm rot="16200000">
            <a:off x="7864505" y="1615548"/>
            <a:ext cx="1187391" cy="1371602"/>
          </a:xfrm>
          <a:prstGeom prst="triangle">
            <a:avLst>
              <a:gd name="adj" fmla="val 50561"/>
            </a:avLst>
          </a:prstGeom>
          <a:solidFill>
            <a:srgbClr val="FFDE00"/>
          </a:solidFill>
          <a:ln w="3175">
            <a:solidFill>
              <a:srgbClr val="EDEFF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Une image contenant volant, cerf-volant, eau, regardant&#10;&#10;Description générée automatiquement">
            <a:extLst>
              <a:ext uri="{FF2B5EF4-FFF2-40B4-BE49-F238E27FC236}">
                <a16:creationId xmlns:a16="http://schemas.microsoft.com/office/drawing/2014/main" xmlns="" id="{28B47165-7B89-465A-B766-83BC04A9E9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98" y="-7954"/>
            <a:ext cx="1282766" cy="1016052"/>
          </a:xfrm>
          <a:prstGeom prst="rect">
            <a:avLst/>
          </a:prstGeom>
        </p:spPr>
      </p:pic>
      <p:pic>
        <p:nvPicPr>
          <p:cNvPr id="18" name="Image 17" descr="Une image contenant dessin, jeu&#10;&#10;Description générée automatiquement">
            <a:extLst>
              <a:ext uri="{FF2B5EF4-FFF2-40B4-BE49-F238E27FC236}">
                <a16:creationId xmlns:a16="http://schemas.microsoft.com/office/drawing/2014/main" xmlns="" id="{B46B2D6F-3905-4DA1-A996-D0D6218C91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38058"/>
            <a:ext cx="1384371" cy="122561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44164820-113A-4235-9ACD-9680F66DED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" y="2493097"/>
            <a:ext cx="1522442" cy="1417658"/>
          </a:xfrm>
          <a:prstGeom prst="rect">
            <a:avLst/>
          </a:prstGeom>
        </p:spPr>
      </p:pic>
      <p:sp>
        <p:nvSpPr>
          <p:cNvPr id="9" name="Triangle rectangle 8">
            <a:extLst>
              <a:ext uri="{FF2B5EF4-FFF2-40B4-BE49-F238E27FC236}">
                <a16:creationId xmlns:a16="http://schemas.microsoft.com/office/drawing/2014/main" xmlns="" id="{2618D6A8-351C-4D09-BFCA-F766B7A45CDE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1A20459-8F56-40C5-920C-0F3B66F524E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89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fo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5"/>
            <a:ext cx="6400800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xmlns="" id="{10837C12-AE8A-4826-AE88-46692D10CACD}"/>
              </a:ext>
            </a:extLst>
          </p:cNvPr>
          <p:cNvSpPr/>
          <p:nvPr userDrawn="1"/>
        </p:nvSpPr>
        <p:spPr>
          <a:xfrm rot="10800000">
            <a:off x="6480212" y="-20537"/>
            <a:ext cx="900100" cy="915566"/>
          </a:xfrm>
          <a:prstGeom prst="triangle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xmlns="" id="{3868BE49-8AD9-4EF1-B470-983E2D23886B}"/>
              </a:ext>
            </a:extLst>
          </p:cNvPr>
          <p:cNvSpPr/>
          <p:nvPr userDrawn="1"/>
        </p:nvSpPr>
        <p:spPr>
          <a:xfrm rot="5400000">
            <a:off x="28999" y="2470743"/>
            <a:ext cx="1417658" cy="1475656"/>
          </a:xfrm>
          <a:prstGeom prst="triangle">
            <a:avLst/>
          </a:prstGeom>
          <a:solidFill>
            <a:schemeClr val="accent5"/>
          </a:solidFill>
          <a:ln w="3175">
            <a:solidFill>
              <a:schemeClr val="accent5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xmlns="" id="{38FEF6AF-0FFB-45E9-84CC-EF7CDF6C8558}"/>
              </a:ext>
            </a:extLst>
          </p:cNvPr>
          <p:cNvSpPr/>
          <p:nvPr userDrawn="1"/>
        </p:nvSpPr>
        <p:spPr>
          <a:xfrm rot="16200000">
            <a:off x="7988221" y="1608327"/>
            <a:ext cx="1063792" cy="1248183"/>
          </a:xfrm>
          <a:prstGeom prst="triangle">
            <a:avLst/>
          </a:prstGeom>
          <a:solidFill>
            <a:schemeClr val="accent4"/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xmlns="" id="{C069F4C0-787F-4B72-8C40-F21F37F3A599}"/>
              </a:ext>
            </a:extLst>
          </p:cNvPr>
          <p:cNvSpPr/>
          <p:nvPr userDrawn="1"/>
        </p:nvSpPr>
        <p:spPr>
          <a:xfrm flipH="1">
            <a:off x="5932199" y="3643918"/>
            <a:ext cx="3212009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783ABE5C-5E22-4296-93EC-90765E8FBB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24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 à droi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259242" y="205978"/>
            <a:ext cx="4896934" cy="1069627"/>
          </a:xfrm>
        </p:spPr>
        <p:txBody>
          <a:bodyPr>
            <a:normAutofit/>
          </a:bodyPr>
          <a:lstStyle>
            <a:lvl1pPr algn="l">
              <a:lnSpc>
                <a:spcPts val="2500"/>
              </a:lnSpc>
              <a:defRPr sz="2600" b="1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9848" y="1275606"/>
            <a:ext cx="2602632" cy="2592288"/>
          </a:xfrm>
        </p:spPr>
        <p:txBody>
          <a:bodyPr/>
          <a:lstStyle/>
          <a:p>
            <a:pPr lvl="0"/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0"/>
          </p:nvPr>
        </p:nvSpPr>
        <p:spPr>
          <a:xfrm>
            <a:off x="1259631" y="1491630"/>
            <a:ext cx="4896693" cy="3167683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Triangle isocèle 9"/>
          <p:cNvSpPr/>
          <p:nvPr userDrawn="1"/>
        </p:nvSpPr>
        <p:spPr>
          <a:xfrm rot="5400000">
            <a:off x="22994" y="604540"/>
            <a:ext cx="1069628" cy="1115616"/>
          </a:xfrm>
          <a:prstGeom prst="triangl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79512" y="4869656"/>
            <a:ext cx="936104" cy="273844"/>
          </a:xfrm>
        </p:spPr>
        <p:txBody>
          <a:bodyPr/>
          <a:lstStyle>
            <a:lvl1pPr algn="l"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24B2478-0DD4-4730-8ADB-CC1ED407C12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riangle rectangle 3">
            <a:extLst>
              <a:ext uri="{FF2B5EF4-FFF2-40B4-BE49-F238E27FC236}">
                <a16:creationId xmlns:a16="http://schemas.microsoft.com/office/drawing/2014/main" xmlns="" id="{77BD5D6B-93FD-427C-BCC1-63B34A5C3562}"/>
              </a:ext>
            </a:extLst>
          </p:cNvPr>
          <p:cNvSpPr/>
          <p:nvPr userDrawn="1"/>
        </p:nvSpPr>
        <p:spPr>
          <a:xfrm flipH="1">
            <a:off x="6972116" y="4138122"/>
            <a:ext cx="2171883" cy="1005378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xmlns="" id="{AC9FD487-7382-47E0-BD19-0EBD9444F77F}"/>
              </a:ext>
            </a:extLst>
          </p:cNvPr>
          <p:cNvSpPr/>
          <p:nvPr userDrawn="1"/>
        </p:nvSpPr>
        <p:spPr>
          <a:xfrm rot="10800000">
            <a:off x="7596336" y="-20538"/>
            <a:ext cx="612068" cy="635485"/>
          </a:xfrm>
          <a:prstGeom prst="triangl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176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 titre et schém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242" y="205978"/>
            <a:ext cx="5977054" cy="956369"/>
          </a:xfrm>
        </p:spPr>
        <p:txBody>
          <a:bodyPr>
            <a:normAutofit/>
          </a:bodyPr>
          <a:lstStyle>
            <a:lvl1pPr algn="l">
              <a:lnSpc>
                <a:spcPts val="2200"/>
              </a:lnSpc>
              <a:defRPr sz="2100" b="1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0"/>
          </p:nvPr>
        </p:nvSpPr>
        <p:spPr>
          <a:xfrm>
            <a:off x="1259242" y="1491630"/>
            <a:ext cx="5472997" cy="3167683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79512" y="4869656"/>
            <a:ext cx="936104" cy="273844"/>
          </a:xfrm>
        </p:spPr>
        <p:txBody>
          <a:bodyPr/>
          <a:lstStyle>
            <a:lvl1pPr algn="l">
              <a:defRPr lang="fr-FR" sz="9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A24B2478-0DD4-4730-8ADB-CC1ED407C12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908777" y="1635646"/>
            <a:ext cx="1983704" cy="2502476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xmlns="" id="{EADBE646-ABCD-4FE1-9E81-874C4C8BA0C2}"/>
              </a:ext>
            </a:extLst>
          </p:cNvPr>
          <p:cNvSpPr/>
          <p:nvPr userDrawn="1"/>
        </p:nvSpPr>
        <p:spPr>
          <a:xfrm rot="10800000">
            <a:off x="7596336" y="-20538"/>
            <a:ext cx="612068" cy="635485"/>
          </a:xfrm>
          <a:prstGeom prst="triangl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rectangle 15">
            <a:extLst>
              <a:ext uri="{FF2B5EF4-FFF2-40B4-BE49-F238E27FC236}">
                <a16:creationId xmlns:a16="http://schemas.microsoft.com/office/drawing/2014/main" xmlns="" id="{B41F5FB7-078D-40D7-BFD4-AE4ECBBEF8E7}"/>
              </a:ext>
            </a:extLst>
          </p:cNvPr>
          <p:cNvSpPr/>
          <p:nvPr userDrawn="1"/>
        </p:nvSpPr>
        <p:spPr>
          <a:xfrm flipH="1">
            <a:off x="6972116" y="4138122"/>
            <a:ext cx="2171883" cy="1005378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>
            <a:extLst>
              <a:ext uri="{FF2B5EF4-FFF2-40B4-BE49-F238E27FC236}">
                <a16:creationId xmlns:a16="http://schemas.microsoft.com/office/drawing/2014/main" xmlns="" id="{6944D300-0630-45AE-892F-0DCF71A60D1D}"/>
              </a:ext>
            </a:extLst>
          </p:cNvPr>
          <p:cNvSpPr/>
          <p:nvPr userDrawn="1"/>
        </p:nvSpPr>
        <p:spPr>
          <a:xfrm rot="5400000">
            <a:off x="22994" y="604540"/>
            <a:ext cx="1069628" cy="1115616"/>
          </a:xfrm>
          <a:prstGeom prst="triangl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652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3 colonn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sz="quarter" idx="10"/>
          </p:nvPr>
        </p:nvSpPr>
        <p:spPr>
          <a:xfrm>
            <a:off x="1259631" y="1275606"/>
            <a:ext cx="1872209" cy="1872209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79512" y="4869656"/>
            <a:ext cx="936104" cy="273844"/>
          </a:xfrm>
        </p:spPr>
        <p:txBody>
          <a:bodyPr/>
          <a:lstStyle>
            <a:lvl1pPr algn="l">
              <a:defRPr lang="fr-FR" sz="9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A24B2478-0DD4-4730-8ADB-CC1ED407C12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3419872" y="1275606"/>
            <a:ext cx="1872209" cy="1872209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5" name="Espace réservé du contenu 7"/>
          <p:cNvSpPr>
            <a:spLocks noGrp="1"/>
          </p:cNvSpPr>
          <p:nvPr>
            <p:ph sz="quarter" idx="14"/>
          </p:nvPr>
        </p:nvSpPr>
        <p:spPr>
          <a:xfrm>
            <a:off x="5616115" y="1275606"/>
            <a:ext cx="1872209" cy="1872209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7" name="Espace réservé du contenu 3"/>
          <p:cNvSpPr>
            <a:spLocks noGrp="1"/>
          </p:cNvSpPr>
          <p:nvPr>
            <p:ph sz="half" idx="16"/>
          </p:nvPr>
        </p:nvSpPr>
        <p:spPr>
          <a:xfrm>
            <a:off x="1259632" y="3291830"/>
            <a:ext cx="1908212" cy="1512168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Arial" panose="020B0604020202020204" pitchFamily="34" charset="0"/>
              <a:buChar char="►"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endParaRPr lang="fr-FR" dirty="0"/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17"/>
          </p:nvPr>
        </p:nvSpPr>
        <p:spPr>
          <a:xfrm>
            <a:off x="3419872" y="3291830"/>
            <a:ext cx="1908212" cy="1512168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Arial" panose="020B0604020202020204" pitchFamily="34" charset="0"/>
              <a:buChar char="►"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endParaRPr lang="fr-FR" dirty="0"/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8"/>
          </p:nvPr>
        </p:nvSpPr>
        <p:spPr>
          <a:xfrm>
            <a:off x="5616116" y="3291830"/>
            <a:ext cx="1908212" cy="1512168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Arial" panose="020B0604020202020204" pitchFamily="34" charset="0"/>
              <a:buChar char="►"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endParaRPr lang="fr-FR" dirty="0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xmlns="" id="{106B78F0-ED97-4FDF-808A-4BC6B439C692}"/>
              </a:ext>
            </a:extLst>
          </p:cNvPr>
          <p:cNvSpPr/>
          <p:nvPr userDrawn="1"/>
        </p:nvSpPr>
        <p:spPr>
          <a:xfrm rot="10800000">
            <a:off x="7596336" y="-20538"/>
            <a:ext cx="612068" cy="635485"/>
          </a:xfrm>
          <a:prstGeom prst="triangl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xmlns="" id="{B6537E9E-3EE2-40C8-8155-8038D715D473}"/>
              </a:ext>
            </a:extLst>
          </p:cNvPr>
          <p:cNvSpPr/>
          <p:nvPr userDrawn="1"/>
        </p:nvSpPr>
        <p:spPr>
          <a:xfrm flipH="1">
            <a:off x="6972116" y="4138122"/>
            <a:ext cx="2171884" cy="1005378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>
            <a:extLst>
              <a:ext uri="{FF2B5EF4-FFF2-40B4-BE49-F238E27FC236}">
                <a16:creationId xmlns:a16="http://schemas.microsoft.com/office/drawing/2014/main" xmlns="" id="{084567AB-24CA-4A89-87D7-84120FAD6929}"/>
              </a:ext>
            </a:extLst>
          </p:cNvPr>
          <p:cNvSpPr/>
          <p:nvPr userDrawn="1"/>
        </p:nvSpPr>
        <p:spPr>
          <a:xfrm rot="5400000">
            <a:off x="22994" y="604540"/>
            <a:ext cx="1069628" cy="1115616"/>
          </a:xfrm>
          <a:prstGeom prst="triangl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xmlns="" id="{7827604D-7BBE-4EAD-B7E8-7D772ABA0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05979"/>
            <a:ext cx="5976665" cy="956368"/>
          </a:xfrm>
        </p:spPr>
        <p:txBody>
          <a:bodyPr>
            <a:normAutofit/>
          </a:bodyPr>
          <a:lstStyle>
            <a:lvl1pPr algn="l">
              <a:lnSpc>
                <a:spcPts val="2200"/>
              </a:lnSpc>
              <a:defRPr sz="2100" b="1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36129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2 colonn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sz="quarter" idx="10"/>
          </p:nvPr>
        </p:nvSpPr>
        <p:spPr>
          <a:xfrm>
            <a:off x="1259632" y="1269246"/>
            <a:ext cx="3960441" cy="2160240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79512" y="4869656"/>
            <a:ext cx="936104" cy="273844"/>
          </a:xfrm>
        </p:spPr>
        <p:txBody>
          <a:bodyPr/>
          <a:lstStyle>
            <a:lvl1pPr marL="0" algn="l" defTabSz="914400" rtl="0" eaLnBrk="1" latinLnBrk="0" hangingPunct="1">
              <a:defRPr lang="fr-FR" sz="9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A24B2478-0DD4-4730-8ADB-CC1ED407C12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contenu 7"/>
          <p:cNvSpPr>
            <a:spLocks noGrp="1"/>
          </p:cNvSpPr>
          <p:nvPr>
            <p:ph sz="quarter" idx="14"/>
          </p:nvPr>
        </p:nvSpPr>
        <p:spPr>
          <a:xfrm>
            <a:off x="5436097" y="1269246"/>
            <a:ext cx="2232247" cy="2160240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457200" indent="0">
              <a:buFont typeface="Arial" panose="020B0604020202020204" pitchFamily="34" charset="0"/>
              <a:buNone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fr-FR" dirty="0"/>
          </a:p>
        </p:txBody>
      </p:sp>
      <p:sp>
        <p:nvSpPr>
          <p:cNvPr id="17" name="Espace réservé du contenu 3"/>
          <p:cNvSpPr>
            <a:spLocks noGrp="1"/>
          </p:cNvSpPr>
          <p:nvPr>
            <p:ph sz="half" idx="16"/>
          </p:nvPr>
        </p:nvSpPr>
        <p:spPr>
          <a:xfrm>
            <a:off x="1259633" y="3573502"/>
            <a:ext cx="3960440" cy="1296144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Arial" panose="020B0604020202020204" pitchFamily="34" charset="0"/>
              <a:buChar char="►"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endParaRPr lang="fr-FR" dirty="0"/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8"/>
          </p:nvPr>
        </p:nvSpPr>
        <p:spPr>
          <a:xfrm>
            <a:off x="5436097" y="3573502"/>
            <a:ext cx="2232248" cy="1296144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Arial" panose="020B0604020202020204" pitchFamily="34" charset="0"/>
              <a:buChar char="►"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endParaRPr lang="fr-FR" dirty="0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xmlns="" id="{3C046EA2-08BF-4274-885D-B1FCCF133B70}"/>
              </a:ext>
            </a:extLst>
          </p:cNvPr>
          <p:cNvSpPr/>
          <p:nvPr userDrawn="1"/>
        </p:nvSpPr>
        <p:spPr>
          <a:xfrm rot="10800000">
            <a:off x="7596336" y="-20538"/>
            <a:ext cx="612068" cy="635485"/>
          </a:xfrm>
          <a:prstGeom prst="triangl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rectangle 15">
            <a:extLst>
              <a:ext uri="{FF2B5EF4-FFF2-40B4-BE49-F238E27FC236}">
                <a16:creationId xmlns:a16="http://schemas.microsoft.com/office/drawing/2014/main" xmlns="" id="{E1FEC156-6471-4628-9D4C-5C8FFE2ED928}"/>
              </a:ext>
            </a:extLst>
          </p:cNvPr>
          <p:cNvSpPr/>
          <p:nvPr userDrawn="1"/>
        </p:nvSpPr>
        <p:spPr>
          <a:xfrm flipH="1">
            <a:off x="6972116" y="4138122"/>
            <a:ext cx="2171883" cy="1005378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>
            <a:extLst>
              <a:ext uri="{FF2B5EF4-FFF2-40B4-BE49-F238E27FC236}">
                <a16:creationId xmlns:a16="http://schemas.microsoft.com/office/drawing/2014/main" xmlns="" id="{56963944-B6C7-4E12-AD4F-32C87139A3A6}"/>
              </a:ext>
            </a:extLst>
          </p:cNvPr>
          <p:cNvSpPr/>
          <p:nvPr userDrawn="1"/>
        </p:nvSpPr>
        <p:spPr>
          <a:xfrm rot="5400000">
            <a:off x="22994" y="604540"/>
            <a:ext cx="1069628" cy="1115616"/>
          </a:xfrm>
          <a:prstGeom prst="triangl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xmlns="" id="{7827604D-7BBE-4EAD-B7E8-7D772ABA0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05979"/>
            <a:ext cx="5976665" cy="956368"/>
          </a:xfrm>
        </p:spPr>
        <p:txBody>
          <a:bodyPr>
            <a:normAutofit/>
          </a:bodyPr>
          <a:lstStyle>
            <a:lvl1pPr algn="l">
              <a:lnSpc>
                <a:spcPts val="2200"/>
              </a:lnSpc>
              <a:defRPr sz="2100" b="1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72613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68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fond ble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>
            <a:extLst>
              <a:ext uri="{FF2B5EF4-FFF2-40B4-BE49-F238E27FC236}">
                <a16:creationId xmlns:a16="http://schemas.microsoft.com/office/drawing/2014/main" xmlns="" id="{BBF31888-51D6-4986-A489-496ABD849981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sp>
        <p:nvSpPr>
          <p:cNvPr id="10" name="Triangle isocèle 9"/>
          <p:cNvSpPr/>
          <p:nvPr userDrawn="1"/>
        </p:nvSpPr>
        <p:spPr>
          <a:xfrm rot="16200000">
            <a:off x="7988223" y="1608326"/>
            <a:ext cx="1063792" cy="1248185"/>
          </a:xfrm>
          <a:prstGeom prst="triangle">
            <a:avLst/>
          </a:prstGeom>
          <a:solidFill>
            <a:srgbClr val="5A9ABA"/>
          </a:solidFill>
          <a:ln w="3175">
            <a:solidFill>
              <a:srgbClr val="5A9A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5"/>
            <a:ext cx="6400800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xmlns="" id="{893B7C2F-D2A3-49C1-9D3D-C5E583DAE477}"/>
              </a:ext>
            </a:extLst>
          </p:cNvPr>
          <p:cNvSpPr/>
          <p:nvPr userDrawn="1"/>
        </p:nvSpPr>
        <p:spPr>
          <a:xfrm rot="10800000">
            <a:off x="6480212" y="-7952"/>
            <a:ext cx="900100" cy="915566"/>
          </a:xfrm>
          <a:prstGeom prst="triangl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xmlns="" id="{B495133A-3459-4F56-90A1-D7F64FAB8B23}"/>
              </a:ext>
            </a:extLst>
          </p:cNvPr>
          <p:cNvSpPr/>
          <p:nvPr userDrawn="1"/>
        </p:nvSpPr>
        <p:spPr>
          <a:xfrm rot="5400000">
            <a:off x="43849" y="2452487"/>
            <a:ext cx="1417658" cy="1512168"/>
          </a:xfrm>
          <a:prstGeom prst="triangle">
            <a:avLst/>
          </a:prstGeom>
          <a:solidFill>
            <a:srgbClr val="98B9E0"/>
          </a:solidFill>
          <a:ln w="3175">
            <a:solidFill>
              <a:srgbClr val="98B9E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56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fond coule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5"/>
            <a:ext cx="6400800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xmlns="" id="{B9BD6D9E-8C20-42D0-B31A-9612F42DEACF}"/>
              </a:ext>
            </a:extLst>
          </p:cNvPr>
          <p:cNvSpPr/>
          <p:nvPr userDrawn="1"/>
        </p:nvSpPr>
        <p:spPr>
          <a:xfrm rot="10800000">
            <a:off x="6480212" y="-20537"/>
            <a:ext cx="900100" cy="915566"/>
          </a:xfrm>
          <a:prstGeom prst="triangl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xmlns="" id="{0A602F6D-7FF7-4ED5-9C21-203B6CDFF396}"/>
              </a:ext>
            </a:extLst>
          </p:cNvPr>
          <p:cNvSpPr/>
          <p:nvPr userDrawn="1"/>
        </p:nvSpPr>
        <p:spPr>
          <a:xfrm rot="5400000">
            <a:off x="43849" y="2452487"/>
            <a:ext cx="1417658" cy="1512168"/>
          </a:xfrm>
          <a:prstGeom prst="triangl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xmlns="" id="{61A1ED28-49F3-4F3A-9928-259F0EAF95FA}"/>
              </a:ext>
            </a:extLst>
          </p:cNvPr>
          <p:cNvSpPr/>
          <p:nvPr userDrawn="1"/>
        </p:nvSpPr>
        <p:spPr>
          <a:xfrm flipH="1">
            <a:off x="5931988" y="3663371"/>
            <a:ext cx="3212012" cy="1520119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67E3A142-E78E-4386-A17D-E1CABEA3C2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sp>
        <p:nvSpPr>
          <p:cNvPr id="20" name="Triangle isocèle 19">
            <a:extLst>
              <a:ext uri="{FF2B5EF4-FFF2-40B4-BE49-F238E27FC236}">
                <a16:creationId xmlns:a16="http://schemas.microsoft.com/office/drawing/2014/main" xmlns="" id="{F929D25C-8552-4BFB-9128-2CC91171461A}"/>
              </a:ext>
            </a:extLst>
          </p:cNvPr>
          <p:cNvSpPr/>
          <p:nvPr userDrawn="1"/>
        </p:nvSpPr>
        <p:spPr>
          <a:xfrm rot="16200000">
            <a:off x="7988223" y="1608326"/>
            <a:ext cx="1063792" cy="1248185"/>
          </a:xfrm>
          <a:prstGeom prst="triangle">
            <a:avLst/>
          </a:prstGeom>
          <a:solidFill>
            <a:srgbClr val="72B7C0"/>
          </a:solidFill>
          <a:ln w="3175">
            <a:solidFill>
              <a:srgbClr val="72B7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636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anc CDA-Vil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>
            <a:extLst>
              <a:ext uri="{FF2B5EF4-FFF2-40B4-BE49-F238E27FC236}">
                <a16:creationId xmlns:a16="http://schemas.microsoft.com/office/drawing/2014/main" xmlns="" id="{C6D47608-5A54-4F3F-930D-48C323F955C6}"/>
              </a:ext>
            </a:extLst>
          </p:cNvPr>
          <p:cNvSpPr/>
          <p:nvPr userDrawn="1"/>
        </p:nvSpPr>
        <p:spPr>
          <a:xfrm flipH="1">
            <a:off x="5940152" y="3651870"/>
            <a:ext cx="3203848" cy="1491630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7" name="Triangle isocèle 6"/>
          <p:cNvSpPr/>
          <p:nvPr userDrawn="1"/>
        </p:nvSpPr>
        <p:spPr>
          <a:xfrm rot="10800000">
            <a:off x="6480212" y="-7953"/>
            <a:ext cx="900100" cy="915567"/>
          </a:xfrm>
          <a:prstGeom prst="triangl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isocèle 9">
            <a:extLst>
              <a:ext uri="{FF2B5EF4-FFF2-40B4-BE49-F238E27FC236}">
                <a16:creationId xmlns:a16="http://schemas.microsoft.com/office/drawing/2014/main" xmlns="" id="{112061EF-5F70-4F74-8212-C2BD97D649C9}"/>
              </a:ext>
            </a:extLst>
          </p:cNvPr>
          <p:cNvSpPr/>
          <p:nvPr userDrawn="1"/>
        </p:nvSpPr>
        <p:spPr>
          <a:xfrm rot="16200000">
            <a:off x="7864506" y="1615548"/>
            <a:ext cx="1187391" cy="1371602"/>
          </a:xfrm>
          <a:prstGeom prst="triangle">
            <a:avLst>
              <a:gd name="adj" fmla="val 50561"/>
            </a:avLst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EDEFF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6BE60EBE-C7BD-47CA-8C5C-0ADD07AF14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532417"/>
            <a:ext cx="1576991" cy="41559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43CDFA68-F2F6-4491-A224-BDFD2BA99E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" y="3499780"/>
            <a:ext cx="3426595" cy="165080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42176E26-2406-498E-A50B-A4F507D008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" y="3519951"/>
            <a:ext cx="3426595" cy="165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3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orange CDA-Ville">
    <p:bg>
      <p:bgPr>
        <a:solidFill>
          <a:srgbClr val="F39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21101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12" name="Image 11" descr="Une image contenant cerf-volant, volant, eau&#10;&#10;Description générée automatiquement">
            <a:extLst>
              <a:ext uri="{FF2B5EF4-FFF2-40B4-BE49-F238E27FC236}">
                <a16:creationId xmlns:a16="http://schemas.microsoft.com/office/drawing/2014/main" xmlns="" id="{FA0A2CAF-7F6B-44D1-918C-2E8E71F22E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3"/>
          <a:stretch/>
        </p:blipFill>
        <p:spPr>
          <a:xfrm>
            <a:off x="5397708" y="-10689"/>
            <a:ext cx="2563627" cy="1187392"/>
          </a:xfrm>
          <a:prstGeom prst="rect">
            <a:avLst/>
          </a:prstGeom>
        </p:spPr>
      </p:pic>
      <p:sp>
        <p:nvSpPr>
          <p:cNvPr id="14" name="Triangle rectangle 13">
            <a:extLst>
              <a:ext uri="{FF2B5EF4-FFF2-40B4-BE49-F238E27FC236}">
                <a16:creationId xmlns:a16="http://schemas.microsoft.com/office/drawing/2014/main" xmlns="" id="{33848679-65EB-4229-AA6E-E42D51FEE27F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E4C8EB52-E8E8-49B7-AE4A-66559B412E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5908DA32-489B-45CB-A747-CCF36FEE8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971" y="1502084"/>
            <a:ext cx="1396752" cy="151772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xmlns="" id="{73F2FC99-F2AE-4C49-9669-4FA42964A6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5" y="3498388"/>
            <a:ext cx="3429488" cy="165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1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eu CDA-Ville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21101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rgbClr val="009F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xmlns="" id="{33848679-65EB-4229-AA6E-E42D51FEE27F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E4C8EB52-E8E8-49B7-AE4A-66559B412E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pic>
        <p:nvPicPr>
          <p:cNvPr id="18" name="Image 17" descr="Une image contenant table&#10;&#10;Description générée automatiquement">
            <a:extLst>
              <a:ext uri="{FF2B5EF4-FFF2-40B4-BE49-F238E27FC236}">
                <a16:creationId xmlns:a16="http://schemas.microsoft.com/office/drawing/2014/main" xmlns="" id="{0BFCF74D-AECA-445F-848B-C49D9523FF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161" y="1023147"/>
            <a:ext cx="1678562" cy="2349621"/>
          </a:xfrm>
          <a:prstGeom prst="rect">
            <a:avLst/>
          </a:prstGeom>
        </p:spPr>
      </p:pic>
      <p:pic>
        <p:nvPicPr>
          <p:cNvPr id="13" name="Image 12" descr="Une image contenant volant, regardant, cerf-volant, coloré&#10;&#10;Description générée automatiquement">
            <a:extLst>
              <a:ext uri="{FF2B5EF4-FFF2-40B4-BE49-F238E27FC236}">
                <a16:creationId xmlns:a16="http://schemas.microsoft.com/office/drawing/2014/main" xmlns="" id="{B2436AC5-3924-4E33-B8CD-AB89F789D4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53" y="0"/>
            <a:ext cx="1638384" cy="12446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8C4CD2DE-3628-41E7-AA09-ABD6679525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93049"/>
            <a:ext cx="3426595" cy="165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0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anc cosignatur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>
            <a:extLst>
              <a:ext uri="{FF2B5EF4-FFF2-40B4-BE49-F238E27FC236}">
                <a16:creationId xmlns:a16="http://schemas.microsoft.com/office/drawing/2014/main" xmlns="" id="{C6D47608-5A54-4F3F-930D-48C323F955C6}"/>
              </a:ext>
            </a:extLst>
          </p:cNvPr>
          <p:cNvSpPr/>
          <p:nvPr userDrawn="1"/>
        </p:nvSpPr>
        <p:spPr>
          <a:xfrm flipH="1">
            <a:off x="5940152" y="3651870"/>
            <a:ext cx="3203848" cy="1491630"/>
          </a:xfrm>
          <a:prstGeom prst="rtTriangle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07654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7" name="Triangle isocèle 6"/>
          <p:cNvSpPr/>
          <p:nvPr userDrawn="1"/>
        </p:nvSpPr>
        <p:spPr>
          <a:xfrm rot="10800000">
            <a:off x="6480212" y="-7953"/>
            <a:ext cx="900100" cy="915567"/>
          </a:xfrm>
          <a:prstGeom prst="triangl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isocèle 9">
            <a:extLst>
              <a:ext uri="{FF2B5EF4-FFF2-40B4-BE49-F238E27FC236}">
                <a16:creationId xmlns:a16="http://schemas.microsoft.com/office/drawing/2014/main" xmlns="" id="{112061EF-5F70-4F74-8212-C2BD97D649C9}"/>
              </a:ext>
            </a:extLst>
          </p:cNvPr>
          <p:cNvSpPr/>
          <p:nvPr userDrawn="1"/>
        </p:nvSpPr>
        <p:spPr>
          <a:xfrm rot="16200000">
            <a:off x="7864506" y="1615548"/>
            <a:ext cx="1187391" cy="1371602"/>
          </a:xfrm>
          <a:prstGeom prst="triangle">
            <a:avLst>
              <a:gd name="adj" fmla="val 50561"/>
            </a:avLst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EDEFF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6BE60EBE-C7BD-47CA-8C5C-0ADD07AF14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532417"/>
            <a:ext cx="1576991" cy="415597"/>
          </a:xfrm>
          <a:prstGeom prst="rect">
            <a:avLst/>
          </a:prstGeom>
        </p:spPr>
      </p:pic>
      <p:sp>
        <p:nvSpPr>
          <p:cNvPr id="13" name="Triangle rectangle 12">
            <a:extLst>
              <a:ext uri="{FF2B5EF4-FFF2-40B4-BE49-F238E27FC236}">
                <a16:creationId xmlns:a16="http://schemas.microsoft.com/office/drawing/2014/main" xmlns="" id="{A8F13514-DDCB-4DA5-8B0F-9DF897F48A62}"/>
              </a:ext>
            </a:extLst>
          </p:cNvPr>
          <p:cNvSpPr>
            <a:spLocks noChangeAspect="1"/>
          </p:cNvSpPr>
          <p:nvPr userDrawn="1"/>
        </p:nvSpPr>
        <p:spPr>
          <a:xfrm>
            <a:off x="-6724" y="3328581"/>
            <a:ext cx="3930652" cy="1835090"/>
          </a:xfrm>
          <a:prstGeom prst="rtTriangle">
            <a:avLst/>
          </a:prstGeom>
          <a:solidFill>
            <a:srgbClr val="009FE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53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violet cosignatures">
    <p:bg>
      <p:bgPr>
        <a:solidFill>
          <a:srgbClr val="735C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21101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rgbClr val="FFDE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rgbClr val="FFDE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12" name="Image 11" descr="Une image contenant cerf-volant, volant, eau&#10;&#10;Description générée automatiquement">
            <a:extLst>
              <a:ext uri="{FF2B5EF4-FFF2-40B4-BE49-F238E27FC236}">
                <a16:creationId xmlns:a16="http://schemas.microsoft.com/office/drawing/2014/main" xmlns="" id="{FA0A2CAF-7F6B-44D1-918C-2E8E71F22E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3"/>
          <a:stretch/>
        </p:blipFill>
        <p:spPr>
          <a:xfrm>
            <a:off x="5397708" y="-10689"/>
            <a:ext cx="2563627" cy="1187392"/>
          </a:xfrm>
          <a:prstGeom prst="rect">
            <a:avLst/>
          </a:prstGeom>
        </p:spPr>
      </p:pic>
      <p:sp>
        <p:nvSpPr>
          <p:cNvPr id="14" name="Triangle rectangle 13">
            <a:extLst>
              <a:ext uri="{FF2B5EF4-FFF2-40B4-BE49-F238E27FC236}">
                <a16:creationId xmlns:a16="http://schemas.microsoft.com/office/drawing/2014/main" xmlns="" id="{33848679-65EB-4229-AA6E-E42D51FEE27F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E4C8EB52-E8E8-49B7-AE4A-66559B412E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5908DA32-489B-45CB-A747-CCF36FEE8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971" y="1502084"/>
            <a:ext cx="1396752" cy="1517728"/>
          </a:xfrm>
          <a:prstGeom prst="rect">
            <a:avLst/>
          </a:prstGeom>
        </p:spPr>
      </p:pic>
      <p:sp>
        <p:nvSpPr>
          <p:cNvPr id="10" name="Triangle rectangle 9">
            <a:extLst>
              <a:ext uri="{FF2B5EF4-FFF2-40B4-BE49-F238E27FC236}">
                <a16:creationId xmlns:a16="http://schemas.microsoft.com/office/drawing/2014/main" xmlns="" id="{B42DC0E3-C140-4FCE-B56E-2F3AF90C0A3A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3342395"/>
            <a:ext cx="3930652" cy="1801104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22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fond bleu cosignatures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21101"/>
            <a:ext cx="6400799" cy="1508630"/>
          </a:xfrm>
        </p:spPr>
        <p:txBody>
          <a:bodyPr>
            <a:normAutofit/>
          </a:bodyPr>
          <a:lstStyle>
            <a:lvl1pPr>
              <a:lnSpc>
                <a:spcPts val="3200"/>
              </a:lnSpc>
              <a:defRPr sz="3200" b="1" cap="all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9862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1700" cap="all" baseline="0">
                <a:solidFill>
                  <a:srgbClr val="009F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xmlns="" id="{33848679-65EB-4229-AA6E-E42D51FEE27F}"/>
              </a:ext>
            </a:extLst>
          </p:cNvPr>
          <p:cNvSpPr/>
          <p:nvPr userDrawn="1"/>
        </p:nvSpPr>
        <p:spPr>
          <a:xfrm flipH="1">
            <a:off x="5932200" y="3643918"/>
            <a:ext cx="3212012" cy="1499581"/>
          </a:xfrm>
          <a:prstGeom prst="rtTriangle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E4C8EB52-E8E8-49B7-AE4A-66559B412E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97" y="4532417"/>
            <a:ext cx="1576991" cy="415597"/>
          </a:xfrm>
          <a:prstGeom prst="rect">
            <a:avLst/>
          </a:prstGeom>
        </p:spPr>
      </p:pic>
      <p:pic>
        <p:nvPicPr>
          <p:cNvPr id="18" name="Image 17" descr="Une image contenant table&#10;&#10;Description générée automatiquement">
            <a:extLst>
              <a:ext uri="{FF2B5EF4-FFF2-40B4-BE49-F238E27FC236}">
                <a16:creationId xmlns:a16="http://schemas.microsoft.com/office/drawing/2014/main" xmlns="" id="{0BFCF74D-AECA-445F-848B-C49D9523FF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161" y="1023147"/>
            <a:ext cx="1678562" cy="2349621"/>
          </a:xfrm>
          <a:prstGeom prst="rect">
            <a:avLst/>
          </a:prstGeom>
        </p:spPr>
      </p:pic>
      <p:pic>
        <p:nvPicPr>
          <p:cNvPr id="13" name="Image 12" descr="Une image contenant volant, regardant, cerf-volant, coloré&#10;&#10;Description générée automatiquement">
            <a:extLst>
              <a:ext uri="{FF2B5EF4-FFF2-40B4-BE49-F238E27FC236}">
                <a16:creationId xmlns:a16="http://schemas.microsoft.com/office/drawing/2014/main" xmlns="" id="{B2436AC5-3924-4E33-B8CD-AB89F789D4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53" y="0"/>
            <a:ext cx="1638384" cy="1244664"/>
          </a:xfrm>
          <a:prstGeom prst="rect">
            <a:avLst/>
          </a:prstGeom>
        </p:spPr>
      </p:pic>
      <p:sp>
        <p:nvSpPr>
          <p:cNvPr id="10" name="Triangle rectangle 9">
            <a:extLst>
              <a:ext uri="{FF2B5EF4-FFF2-40B4-BE49-F238E27FC236}">
                <a16:creationId xmlns:a16="http://schemas.microsoft.com/office/drawing/2014/main" xmlns="" id="{56A4D7DD-84B2-48F4-9C1F-2FCC09E22D8F}"/>
              </a:ext>
            </a:extLst>
          </p:cNvPr>
          <p:cNvSpPr>
            <a:spLocks noChangeAspect="1"/>
          </p:cNvSpPr>
          <p:nvPr userDrawn="1"/>
        </p:nvSpPr>
        <p:spPr>
          <a:xfrm>
            <a:off x="-6724" y="3328581"/>
            <a:ext cx="3930652" cy="1835090"/>
          </a:xfrm>
          <a:prstGeom prst="rtTriangle">
            <a:avLst/>
          </a:prstGeom>
          <a:solidFill>
            <a:srgbClr val="009FE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39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E53F5-9550-4819-84B6-26C5DB1E4AC0}" type="datetime1">
              <a:rPr lang="fr-FR" smtClean="0"/>
              <a:t>07/03/2022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B2478-0DD4-4730-8ADB-CC1ED407C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03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2" r:id="rId13"/>
    <p:sldLayoutId id="2147483650" r:id="rId14"/>
    <p:sldLayoutId id="2147483664" r:id="rId15"/>
    <p:sldLayoutId id="2147483663" r:id="rId16"/>
    <p:sldLayoutId id="2147483665" r:id="rId17"/>
    <p:sldLayoutId id="2147483655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07654"/>
            <a:ext cx="9144000" cy="1512168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Atelier logement vacant</a:t>
            </a:r>
            <a:br>
              <a:rPr lang="fr-FR" dirty="0" smtClean="0">
                <a:solidFill>
                  <a:schemeClr val="tx2"/>
                </a:solidFill>
              </a:rPr>
            </a:b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1700" dirty="0" smtClean="0"/>
              <a:t>Géo17</a:t>
            </a:r>
          </a:p>
          <a:p>
            <a:r>
              <a:rPr lang="fr-FR" sz="1700" dirty="0" smtClean="0"/>
              <a:t> 11 mars 2022</a:t>
            </a:r>
            <a:endParaRPr lang="fr-FR" sz="1700" dirty="0"/>
          </a:p>
        </p:txBody>
      </p:sp>
    </p:spTree>
    <p:extLst>
      <p:ext uri="{BB962C8B-B14F-4D97-AF65-F5344CB8AC3E}">
        <p14:creationId xmlns:p14="http://schemas.microsoft.com/office/powerpoint/2010/main" val="17673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Croix-Chapeau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FC671AAC-82BB-BE4F-A266-9FFF0A6FFB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178" y="200461"/>
            <a:ext cx="3652397" cy="306945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7708737E-F354-7847-A755-1DCF0515F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912" y="915566"/>
            <a:ext cx="296579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446088" indent="-2651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2DAA7D"/>
              </a:buClr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Cas particulier d’un bourg traversée par une voie routière</a:t>
            </a:r>
          </a:p>
          <a:p>
            <a:pPr marL="342900" indent="-342900" eaLnBrk="1" hangingPunct="1">
              <a:buClr>
                <a:srgbClr val="2DAA7D"/>
              </a:buClr>
              <a:buFont typeface="Arial" panose="020B0604020202020204" pitchFamily="34" charset="0"/>
              <a:buChar char="•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Clr>
                <a:srgbClr val="2DAA7D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14 logements vacants depuis de 2 ans selon fichier DGFIP dans le périmètre entre pointillés</a:t>
            </a:r>
          </a:p>
          <a:p>
            <a:pPr marL="342900" indent="-342900" eaLnBrk="1" hangingPunct="1">
              <a:buClr>
                <a:srgbClr val="2DAA7D"/>
              </a:buClr>
              <a:buFont typeface="Arial" panose="020B0604020202020204" pitchFamily="34" charset="0"/>
              <a:buChar char="•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Clr>
                <a:srgbClr val="2DAA7D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5/6 logements repérés vacants dans la rue principale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8337D867-F3B1-C44B-B3A5-7D5BDEB9D3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91" y="3406215"/>
            <a:ext cx="3609433" cy="13511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F394A6A9-F3C9-5740-AAEC-E9B6211675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991" y="3406215"/>
            <a:ext cx="2210111" cy="1351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FE2AE64A-7EFA-DC4B-9A17-CE316DD51C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8669" y="3345403"/>
            <a:ext cx="2367787" cy="146873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B46CA656-6537-E944-80F4-78B0E73CCC44}"/>
              </a:ext>
            </a:extLst>
          </p:cNvPr>
          <p:cNvSpPr txBox="1"/>
          <p:nvPr/>
        </p:nvSpPr>
        <p:spPr>
          <a:xfrm>
            <a:off x="3899793" y="4851980"/>
            <a:ext cx="1828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56 avenue de la Libération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1C4F9BE5-3EAC-D14E-8303-B00B09AF0D6B}"/>
              </a:ext>
            </a:extLst>
          </p:cNvPr>
          <p:cNvSpPr txBox="1"/>
          <p:nvPr/>
        </p:nvSpPr>
        <p:spPr>
          <a:xfrm>
            <a:off x="6444208" y="4866501"/>
            <a:ext cx="1828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70 avenue de la Libération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CF02D7CA-4B0B-0049-9B1C-AB0719EEFB5E}"/>
              </a:ext>
            </a:extLst>
          </p:cNvPr>
          <p:cNvSpPr txBox="1"/>
          <p:nvPr/>
        </p:nvSpPr>
        <p:spPr>
          <a:xfrm>
            <a:off x="715885" y="4866501"/>
            <a:ext cx="1855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Circulation de poids-lourds</a:t>
            </a:r>
          </a:p>
        </p:txBody>
      </p:sp>
    </p:spTree>
    <p:extLst>
      <p:ext uri="{BB962C8B-B14F-4D97-AF65-F5344CB8AC3E}">
        <p14:creationId xmlns:p14="http://schemas.microsoft.com/office/powerpoint/2010/main" val="29497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242" y="205978"/>
            <a:ext cx="6121070" cy="1069627"/>
          </a:xfrm>
        </p:spPr>
        <p:txBody>
          <a:bodyPr/>
          <a:lstStyle/>
          <a:p>
            <a:r>
              <a:rPr lang="fr-FR" dirty="0" smtClean="0"/>
              <a:t>Le centre-ville de La Rochelle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7B99B9B2-D089-AD48-99CE-2A726022889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659" y="1290256"/>
            <a:ext cx="3589629" cy="30159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3579862"/>
            <a:ext cx="367240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moitié des logements vacants depuis plus de 2 ans de l’agglomération  selon les fichiers fiscaux sont situés dans le centre-ville de La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Rochelle, la problématique identique pour les copropriétés.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242" y="1290256"/>
            <a:ext cx="1731356" cy="238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77547" y="123478"/>
            <a:ext cx="4896934" cy="1069627"/>
          </a:xfrm>
        </p:spPr>
        <p:txBody>
          <a:bodyPr/>
          <a:lstStyle/>
          <a:p>
            <a:r>
              <a:rPr lang="fr-FR" dirty="0" smtClean="0"/>
              <a:t>La vacance au dessus des commerces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932040" y="1193105"/>
            <a:ext cx="3682303" cy="3097036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115616" y="1059582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 vacance au dessus des commerces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souvent liée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à l’absence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d’accès indépendant et aux.</a:t>
            </a:r>
            <a:r>
              <a:rPr lang="fr-FR" sz="1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revenus de la location du commerce suffisant, et négligence des étages.</a:t>
            </a:r>
          </a:p>
          <a:p>
            <a:pPr algn="just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Dans certains cas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ces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accès pourraient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être reconstitués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compromettre l’activité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commerciale.</a:t>
            </a:r>
          </a:p>
          <a:p>
            <a:pPr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Les rues où la vacance est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visible sont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fortement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fréquentées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problème d’image et de préservation du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patrimoine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344" y="3772974"/>
            <a:ext cx="3096344" cy="127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 du </a:t>
            </a:r>
            <a:r>
              <a:rPr lang="fr-FR" dirty="0" err="1" smtClean="0"/>
              <a:t>diagnotic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  <a:buClr>
                <a:srgbClr val="2DAA7D"/>
              </a:buClr>
            </a:pPr>
            <a:endParaRPr lang="fr-FR" b="1" dirty="0">
              <a:solidFill>
                <a:prstClr val="black"/>
              </a:solidFill>
              <a:ea typeface="MS PGothic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  <a:buClr>
                <a:srgbClr val="2DAA7D"/>
              </a:buClr>
            </a:pPr>
            <a:r>
              <a:rPr lang="fr-FR" b="1" dirty="0">
                <a:solidFill>
                  <a:prstClr val="black"/>
                </a:solidFill>
                <a:ea typeface="MS PGothic" charset="0"/>
                <a:cs typeface="Calibri" panose="020F0502020204030204" pitchFamily="34" charset="0"/>
                <a:sym typeface="Symbol" panose="05050102010706020507" pitchFamily="18" charset="2"/>
              </a:rPr>
              <a:t>U</a:t>
            </a:r>
            <a:r>
              <a:rPr lang="fr-FR" b="1" dirty="0" smtClean="0">
                <a:solidFill>
                  <a:prstClr val="black"/>
                </a:solidFill>
                <a:ea typeface="MS PGothic" charset="0"/>
                <a:cs typeface="Calibri" panose="020F0502020204030204" pitchFamily="34" charset="0"/>
                <a:sym typeface="Symbol" panose="05050102010706020507" pitchFamily="18" charset="2"/>
              </a:rPr>
              <a:t>n </a:t>
            </a:r>
            <a:r>
              <a:rPr lang="fr-FR" b="1" dirty="0">
                <a:solidFill>
                  <a:prstClr val="black"/>
                </a:solidFill>
                <a:ea typeface="MS PGothic" charset="0"/>
                <a:cs typeface="Calibri" panose="020F0502020204030204" pitchFamily="34" charset="0"/>
                <a:sym typeface="Symbol" panose="05050102010706020507" pitchFamily="18" charset="2"/>
              </a:rPr>
              <a:t>potentiel de reconquête pour 20% des logements vacants de + 2ans, soit environ 500 logements à l’échelle de l’agglomération</a:t>
            </a:r>
            <a:endParaRPr lang="fr-FR" dirty="0">
              <a:solidFill>
                <a:prstClr val="black"/>
              </a:solidFill>
              <a:latin typeface="Calibri Light" charset="0"/>
              <a:ea typeface="MS PGothic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xmlns="" id="{64EA5DA3-9AE5-2A47-BFE8-686657C5DBEE}"/>
              </a:ext>
            </a:extLst>
          </p:cNvPr>
          <p:cNvSpPr txBox="1">
            <a:spLocks noGrp="1" noChangeArrowheads="1"/>
          </p:cNvSpPr>
          <p:nvPr>
            <p:ph sz="quarter" idx="10"/>
          </p:nvPr>
        </p:nvSpPr>
        <p:spPr bwMode="auto">
          <a:xfrm>
            <a:off x="1139991" y="1059583"/>
            <a:ext cx="5448233" cy="39604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fr-FR" dirty="0"/>
              <a:t>Les enquêtes de terrain ont confirmé une forte dynamique du marché </a:t>
            </a:r>
            <a:r>
              <a:rPr lang="fr-FR" dirty="0" smtClean="0"/>
              <a:t>immobilier : un </a:t>
            </a:r>
            <a:r>
              <a:rPr lang="fr-FR" dirty="0"/>
              <a:t>nombre important de logements vacants depuis plus de deux ans d’un point de vue fiscal ont été réhabilités ou sont en projet. Dans certains cas, des démolitions-reconstructions sont engagées</a:t>
            </a:r>
            <a:r>
              <a:rPr lang="fr-FR" dirty="0" smtClean="0"/>
              <a:t>.</a:t>
            </a:r>
            <a:endParaRPr lang="fr-FR" dirty="0"/>
          </a:p>
          <a:p>
            <a:pPr algn="just"/>
            <a:r>
              <a:rPr lang="fr-FR" dirty="0"/>
              <a:t>L’enjeu de la vacance concerne principalement le centre commerçant de La Rochelle. Cela pose un problème d’entretien des immeubles et d’image pour la ville.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Dans </a:t>
            </a:r>
            <a:r>
              <a:rPr lang="fr-FR" dirty="0" smtClean="0"/>
              <a:t>le reste du centre ville, les </a:t>
            </a:r>
            <a:r>
              <a:rPr lang="fr-FR" dirty="0"/>
              <a:t>autres quartiers de La Rochelle et les autres communes, la vacance est ponctuelle. Elle tend à se résorber au fur et à mesure des projets et des </a:t>
            </a:r>
            <a:r>
              <a:rPr lang="fr-FR" dirty="0" smtClean="0"/>
              <a:t>mutations. Certains </a:t>
            </a:r>
            <a:r>
              <a:rPr lang="fr-FR" dirty="0"/>
              <a:t>sites ou immeubles représentent néanmoins des opportunités d’intervention pour les collectivités. </a:t>
            </a:r>
          </a:p>
        </p:txBody>
      </p:sp>
    </p:spTree>
    <p:extLst>
      <p:ext uri="{BB962C8B-B14F-4D97-AF65-F5344CB8AC3E}">
        <p14:creationId xmlns:p14="http://schemas.microsoft.com/office/powerpoint/2010/main" val="2256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moyens d’agir contre la vacance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ZoneTexte 8">
            <a:extLst>
              <a:ext uri="{FF2B5EF4-FFF2-40B4-BE49-F238E27FC236}">
                <a16:creationId xmlns="" xmlns:a16="http://schemas.microsoft.com/office/drawing/2014/main" id="{64EA5DA3-9AE5-2A47-BFE8-686657C5D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154" y="1635646"/>
            <a:ext cx="2088000" cy="30662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446088" indent="-2651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rgbClr val="2DAA7D"/>
              </a:buClr>
            </a:pP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Incitatif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Clr>
                <a:srgbClr val="2DAA7D"/>
              </a:buClr>
            </a:pPr>
            <a:endParaRPr lang="fr-FR" sz="1800" dirty="0">
              <a:latin typeface="Calibri Light" charset="0"/>
            </a:endParaRPr>
          </a:p>
          <a:p>
            <a:pPr algn="ctr" eaLnBrk="1" hangingPunct="1">
              <a:buClr>
                <a:srgbClr val="2DAA7D"/>
              </a:buClr>
            </a:pPr>
            <a:r>
              <a:rPr lang="fr-FR" sz="1800" b="1" dirty="0" smtClean="0">
                <a:latin typeface="Calibri Light" charset="0"/>
              </a:rPr>
              <a:t>OPAH - PIG</a:t>
            </a:r>
            <a:endParaRPr lang="fr-FR" sz="1800" b="1" dirty="0">
              <a:latin typeface="Calibri Light" charset="0"/>
            </a:endParaRPr>
          </a:p>
          <a:p>
            <a:pPr algn="ctr" eaLnBrk="1" hangingPunct="1">
              <a:buClr>
                <a:srgbClr val="2DAA7D"/>
              </a:buClr>
            </a:pPr>
            <a:r>
              <a:rPr lang="fr-FR" sz="1800" dirty="0" smtClean="0">
                <a:latin typeface="Calibri Light" charset="0"/>
              </a:rPr>
              <a:t>(Aides </a:t>
            </a:r>
            <a:r>
              <a:rPr lang="fr-FR" sz="1800" dirty="0" err="1">
                <a:latin typeface="Calibri Light" charset="0"/>
              </a:rPr>
              <a:t>Anah</a:t>
            </a:r>
            <a:r>
              <a:rPr lang="fr-FR" sz="1800" dirty="0">
                <a:latin typeface="Calibri Light" charset="0"/>
              </a:rPr>
              <a:t> + abondement de la collectivité pour effet </a:t>
            </a:r>
            <a:r>
              <a:rPr lang="fr-FR" sz="1800" dirty="0" smtClean="0">
                <a:latin typeface="Calibri Light" charset="0"/>
              </a:rPr>
              <a:t>levier)</a:t>
            </a:r>
            <a:endParaRPr lang="fr-FR" sz="1800" dirty="0">
              <a:latin typeface="Calibri Light" charset="0"/>
            </a:endParaRPr>
          </a:p>
          <a:p>
            <a:pPr algn="ctr" eaLnBrk="1" hangingPunct="1">
              <a:buClr>
                <a:srgbClr val="2DAA7D"/>
              </a:buClr>
            </a:pPr>
            <a:endParaRPr lang="fr-FR" sz="1800" dirty="0">
              <a:latin typeface="Calibri Light" charset="0"/>
            </a:endParaRPr>
          </a:p>
          <a:p>
            <a:pPr algn="ctr" eaLnBrk="1" hangingPunct="1">
              <a:buClr>
                <a:srgbClr val="2DAA7D"/>
              </a:buClr>
            </a:pPr>
            <a:r>
              <a:rPr lang="fr-FR" sz="1600" dirty="0">
                <a:latin typeface="Calibri Light" charset="0"/>
              </a:rPr>
              <a:t>Ou dispositif propre à la collectivité (rare)</a:t>
            </a:r>
            <a:endParaRPr lang="fr-FR" sz="1600" b="1" dirty="0">
              <a:latin typeface="Calibri Light" charset="0"/>
            </a:endParaRPr>
          </a:p>
        </p:txBody>
      </p:sp>
      <p:sp>
        <p:nvSpPr>
          <p:cNvPr id="7" name="ZoneTexte 8">
            <a:extLst>
              <a:ext uri="{FF2B5EF4-FFF2-40B4-BE49-F238E27FC236}">
                <a16:creationId xmlns="" xmlns:a16="http://schemas.microsoft.com/office/drawing/2014/main" id="{CB706C55-58AE-9544-8D63-91ED7A33D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2292" y="1635646"/>
            <a:ext cx="2088000" cy="304532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defPPr>
              <a:defRPr lang="fr-FR"/>
            </a:defPPr>
            <a:lvl1pPr algn="ctr" eaLnBrk="1" hangingPunct="1">
              <a:buClr>
                <a:srgbClr val="2DAA7D"/>
              </a:buClr>
              <a:defRPr sz="1800" b="1">
                <a:latin typeface="Calibri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ea typeface="ＭＳ Ｐゴシック" charset="0"/>
              </a:defRPr>
            </a:lvl2pPr>
            <a:lvl3pPr marL="446088" indent="-265113" eaLnBrk="0" hangingPunct="0">
              <a:defRPr sz="2400">
                <a:ea typeface="ＭＳ Ｐゴシック" charset="0"/>
              </a:defRPr>
            </a:lvl3pPr>
            <a:lvl4pPr marL="1600200" indent="-228600" eaLnBrk="0" hangingPunct="0">
              <a:defRPr sz="2400">
                <a:ea typeface="ＭＳ Ｐゴシック" charset="0"/>
              </a:defRPr>
            </a:lvl4pPr>
            <a:lvl5pPr marL="2057400" indent="-228600" eaLnBrk="0" hangingPunct="0">
              <a:defRPr sz="2400"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9pPr>
          </a:lstStyle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Coercitif</a:t>
            </a:r>
          </a:p>
          <a:p>
            <a:endParaRPr lang="fr-FR" dirty="0"/>
          </a:p>
          <a:p>
            <a:r>
              <a:rPr lang="fr-FR" b="0" dirty="0"/>
              <a:t>L’</a:t>
            </a:r>
            <a:r>
              <a:rPr lang="fr-FR" dirty="0"/>
              <a:t>ORI</a:t>
            </a:r>
            <a:r>
              <a:rPr lang="fr-FR" b="0" dirty="0"/>
              <a:t> rendant des travaux « obligatoires » par arrêté </a:t>
            </a:r>
            <a:r>
              <a:rPr lang="fr-FR" b="0" dirty="0" smtClean="0"/>
              <a:t>préfectoral (DUP)</a:t>
            </a:r>
            <a:endParaRPr lang="fr-FR" b="0" dirty="0"/>
          </a:p>
          <a:p>
            <a:endParaRPr lang="fr-FR" b="0" dirty="0"/>
          </a:p>
          <a:p>
            <a:r>
              <a:rPr lang="fr-FR" sz="1600" b="0" dirty="0"/>
              <a:t>Les propriétaires peuvent réaliser eux-mêmes les travaux </a:t>
            </a:r>
          </a:p>
        </p:txBody>
      </p:sp>
      <p:sp>
        <p:nvSpPr>
          <p:cNvPr id="8" name="ZoneTexte 8">
            <a:extLst>
              <a:ext uri="{FF2B5EF4-FFF2-40B4-BE49-F238E27FC236}">
                <a16:creationId xmlns="" xmlns:a16="http://schemas.microsoft.com/office/drawing/2014/main" id="{D4416FCB-9BF1-9342-B047-175A4FFC0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1136" y="1635645"/>
            <a:ext cx="2088000" cy="304532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defPPr>
              <a:defRPr lang="fr-FR"/>
            </a:defPPr>
            <a:lvl1pPr algn="ctr" eaLnBrk="1" hangingPunct="1">
              <a:buClr>
                <a:srgbClr val="2DAA7D"/>
              </a:buClr>
              <a:defRPr sz="1800" b="1">
                <a:latin typeface="Calibri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ea typeface="ＭＳ Ｐゴシック" charset="0"/>
              </a:defRPr>
            </a:lvl2pPr>
            <a:lvl3pPr marL="446088" indent="-265113" eaLnBrk="0" hangingPunct="0">
              <a:defRPr sz="2400">
                <a:ea typeface="ＭＳ Ｐゴシック" charset="0"/>
              </a:defRPr>
            </a:lvl3pPr>
            <a:lvl4pPr marL="1600200" indent="-228600" eaLnBrk="0" hangingPunct="0">
              <a:defRPr sz="2400">
                <a:ea typeface="ＭＳ Ｐゴシック" charset="0"/>
              </a:defRPr>
            </a:lvl4pPr>
            <a:lvl5pPr marL="2057400" indent="-228600" eaLnBrk="0" hangingPunct="0">
              <a:defRPr sz="2400"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9pPr>
          </a:lstStyle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Recyclage immobilier</a:t>
            </a:r>
          </a:p>
          <a:p>
            <a:pPr algn="l"/>
            <a:endParaRPr lang="fr-FR" b="0" dirty="0"/>
          </a:p>
          <a:p>
            <a:r>
              <a:rPr lang="fr-FR" b="0" dirty="0"/>
              <a:t>Acquisition et revente à un opérateur, qui réalisera des travaux</a:t>
            </a:r>
          </a:p>
          <a:p>
            <a:pPr algn="l"/>
            <a:endParaRPr lang="fr-FR" b="0" dirty="0"/>
          </a:p>
          <a:p>
            <a:pPr algn="l"/>
            <a:endParaRPr lang="fr-FR" b="0" dirty="0"/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9E8D49D-848A-2346-B3FA-290E2ABA5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0274" y="1635645"/>
            <a:ext cx="2088000" cy="303041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defPPr>
              <a:defRPr lang="fr-FR"/>
            </a:defPPr>
            <a:lvl1pPr algn="ctr" eaLnBrk="1" hangingPunct="1">
              <a:buClr>
                <a:srgbClr val="2DAA7D"/>
              </a:buClr>
              <a:defRPr sz="1800" b="1">
                <a:latin typeface="Calibri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ea typeface="ＭＳ Ｐゴシック" charset="0"/>
              </a:defRPr>
            </a:lvl2pPr>
            <a:lvl3pPr marL="446088" indent="-265113" eaLnBrk="0" hangingPunct="0">
              <a:defRPr sz="2400">
                <a:ea typeface="ＭＳ Ｐゴシック" charset="0"/>
              </a:defRPr>
            </a:lvl3pPr>
            <a:lvl4pPr marL="1600200" indent="-228600" eaLnBrk="0" hangingPunct="0">
              <a:defRPr sz="2400">
                <a:ea typeface="ＭＳ Ｐゴシック" charset="0"/>
              </a:defRPr>
            </a:lvl4pPr>
            <a:lvl5pPr marL="2057400" indent="-228600" eaLnBrk="0" hangingPunct="0">
              <a:defRPr sz="2400"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ea typeface="ＭＳ Ｐゴシック" charset="0"/>
              </a:defRPr>
            </a:lvl9pPr>
          </a:lstStyle>
          <a:p>
            <a:r>
              <a:rPr lang="fr-FR" sz="1900" dirty="0">
                <a:latin typeface="Calibri" panose="020F0502020204030204" pitchFamily="34" charset="0"/>
                <a:cs typeface="Calibri" panose="020F0502020204030204" pitchFamily="34" charset="0"/>
              </a:rPr>
              <a:t>« Recomposition »</a:t>
            </a:r>
          </a:p>
          <a:p>
            <a:pPr algn="l"/>
            <a:endParaRPr lang="fr-FR" b="0" dirty="0"/>
          </a:p>
          <a:p>
            <a:r>
              <a:rPr lang="fr-FR" b="0" dirty="0"/>
              <a:t>Aménagement avec recomposition parcellaire et  démolition </a:t>
            </a:r>
            <a:r>
              <a:rPr lang="fr-FR" b="0" dirty="0" smtClean="0"/>
              <a:t>reconstruction</a:t>
            </a:r>
          </a:p>
          <a:p>
            <a:endParaRPr lang="fr-FR" b="0" dirty="0" smtClean="0"/>
          </a:p>
          <a:p>
            <a:r>
              <a:rPr lang="fr-FR" sz="1600" b="0" i="1" dirty="0" smtClean="0"/>
              <a:t>Si réhabilitation simple est impossible ou pas pertinente</a:t>
            </a:r>
            <a:endParaRPr lang="fr-FR" sz="1600" b="0" i="1" dirty="0"/>
          </a:p>
          <a:p>
            <a:pPr algn="l"/>
            <a:endParaRPr lang="fr-FR" b="0" dirty="0"/>
          </a:p>
          <a:p>
            <a:pPr algn="l"/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0243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195486"/>
            <a:ext cx="5617014" cy="1069627"/>
          </a:xfrm>
        </p:spPr>
        <p:txBody>
          <a:bodyPr/>
          <a:lstStyle/>
          <a:p>
            <a:r>
              <a:rPr lang="fr-FR" dirty="0" smtClean="0"/>
              <a:t>Propositions d’intervention pour l’agglomération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Text Box 77">
            <a:extLst>
              <a:ext uri="{FF2B5EF4-FFF2-40B4-BE49-F238E27FC236}">
                <a16:creationId xmlns="" xmlns:a16="http://schemas.microsoft.com/office/drawing/2014/main" id="{6E0F2098-6A98-9646-A2FC-59EC1CB9A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1414403"/>
            <a:ext cx="6912768" cy="7639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77825" indent="-185738"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marL="192087" indent="0">
              <a:spcBef>
                <a:spcPts val="900"/>
              </a:spcBef>
              <a:buClr>
                <a:schemeClr val="tx1"/>
              </a:buClr>
              <a:defRPr/>
            </a:pPr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1. Centre ville de la Rochelle + éventuellement </a:t>
            </a:r>
            <a:r>
              <a:rPr lang="fr-FR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Laleu</a:t>
            </a: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14412" lvl="2" indent="-285750">
              <a:spcBef>
                <a:spcPts val="9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OPAH Renouvellement Urbain avec volet coercitif (ORI)</a:t>
            </a:r>
            <a:endParaRPr lang="fr-FR" sz="1800" dirty="0">
              <a:latin typeface="+mn-lt"/>
            </a:endParaRPr>
          </a:p>
        </p:txBody>
      </p:sp>
      <p:sp>
        <p:nvSpPr>
          <p:cNvPr id="7" name="Text Box 77">
            <a:extLst>
              <a:ext uri="{FF2B5EF4-FFF2-40B4-BE49-F238E27FC236}">
                <a16:creationId xmlns="" xmlns:a16="http://schemas.microsoft.com/office/drawing/2014/main" id="{31789BE1-C936-1E4E-8428-D017B58ED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295580"/>
            <a:ext cx="6912768" cy="17103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defPPr>
              <a:defRPr lang="fr-FR"/>
            </a:defPPr>
            <a:lvl1pPr marL="192087" indent="0">
              <a:spcBef>
                <a:spcPts val="900"/>
              </a:spcBef>
              <a:buClr>
                <a:schemeClr val="tx1"/>
              </a:buCl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1800" b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1pPr>
            <a:lvl2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014412" lvl="2" indent="-285750">
              <a:spcBef>
                <a:spcPts val="900"/>
              </a:spcBef>
              <a:buClr>
                <a:schemeClr val="tx1"/>
              </a:buClr>
              <a:buFont typeface="Arial"/>
              <a:buChar char="•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18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3pPr>
            <a:lvl4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dirty="0"/>
              <a:t>2. Ensemble de l’agglomération</a:t>
            </a:r>
          </a:p>
          <a:p>
            <a:pPr lvl="2"/>
            <a:r>
              <a:rPr lang="fr-FR" dirty="0"/>
              <a:t>PIG généraliste (énergie, adaptation au vieillissement, habitat dégradé)</a:t>
            </a:r>
          </a:p>
          <a:p>
            <a:pPr lvl="2"/>
            <a:r>
              <a:rPr lang="fr-FR" dirty="0"/>
              <a:t>Sites ponctuels d’intervention possible (recyclage immobilier, recomposition…)</a:t>
            </a:r>
          </a:p>
        </p:txBody>
      </p:sp>
      <p:sp>
        <p:nvSpPr>
          <p:cNvPr id="8" name="Text Box 77">
            <a:extLst>
              <a:ext uri="{FF2B5EF4-FFF2-40B4-BE49-F238E27FC236}">
                <a16:creationId xmlns="" xmlns:a16="http://schemas.microsoft.com/office/drawing/2014/main" id="{7B271506-77D3-DB4E-831D-839AD87DE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1" y="4107131"/>
            <a:ext cx="6912769" cy="64851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defPPr>
              <a:defRPr lang="fr-FR"/>
            </a:defPPr>
            <a:lvl1pPr marL="192087" indent="0">
              <a:spcBef>
                <a:spcPts val="900"/>
              </a:spcBef>
              <a:buClr>
                <a:schemeClr val="tx1"/>
              </a:buCl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1800" b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1pPr>
            <a:lvl2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marL="1014412" lvl="2" indent="-285750">
              <a:spcBef>
                <a:spcPts val="900"/>
              </a:spcBef>
              <a:buClr>
                <a:schemeClr val="tx1"/>
              </a:buClr>
              <a:buFont typeface="Arial"/>
              <a:buChar char="•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18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3pPr>
            <a:lvl4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77825" algn="l"/>
                <a:tab pos="1292225" algn="l"/>
                <a:tab pos="2206625" algn="l"/>
                <a:tab pos="3121025" algn="l"/>
                <a:tab pos="4035425" algn="l"/>
                <a:tab pos="4949825" algn="l"/>
                <a:tab pos="5864225" algn="l"/>
                <a:tab pos="6778625" algn="l"/>
                <a:tab pos="7693025" algn="l"/>
                <a:tab pos="8607425" algn="l"/>
                <a:tab pos="9521825" algn="l"/>
                <a:tab pos="10436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dirty="0"/>
              <a:t>3. Copropriétés en dehors du centre ville à surveiller ou étudier (notamment en QPV)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6156176" y="788255"/>
            <a:ext cx="2952328" cy="100811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Proposition 1 non retenue, études préalables spécifiques nécessaires avant mise en œuvre dispositif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5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242" y="205978"/>
            <a:ext cx="7633238" cy="1222151"/>
          </a:xfrm>
        </p:spPr>
        <p:txBody>
          <a:bodyPr>
            <a:normAutofit fontScale="90000"/>
          </a:bodyPr>
          <a:lstStyle/>
          <a:p>
            <a:r>
              <a:rPr lang="fr-FR" sz="2800" dirty="0"/>
              <a:t>Étude habitat du parc privé de l'agglomération de La Rochelle pour lutter contre la vacance et contribuer à l'attractivité des logements anciens et/ou dégradés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827585" y="1701973"/>
            <a:ext cx="5688632" cy="3167683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En 2019, l’agglomération a confié une mission d’études à la société URBANIS, dont les attendus étaient :</a:t>
            </a:r>
          </a:p>
          <a:p>
            <a:r>
              <a:rPr lang="fr-FR" dirty="0" smtClean="0"/>
              <a:t>- </a:t>
            </a:r>
            <a:r>
              <a:rPr lang="fr-FR" dirty="0"/>
              <a:t>d’analyser de façon détaillée, caractériser et comprendre le phénomène de vacance de logements dans le parc privé, par la réalisation d’un état des lieux exhaustif de l’habitat vacant et/ou dégradé,</a:t>
            </a:r>
          </a:p>
          <a:p>
            <a:r>
              <a:rPr lang="fr-FR" dirty="0"/>
              <a:t>- d’en définir les causes et de localiser les phénomènes pour déterminer des secteurs prioritaires d’intervention ;</a:t>
            </a:r>
          </a:p>
          <a:p>
            <a:r>
              <a:rPr lang="fr-FR" dirty="0"/>
              <a:t>- de proposer les dispositifs et outils adaptés pour une attractivité renouvelée de ce parc ancien vacant et/ou dégradé.</a:t>
            </a:r>
          </a:p>
          <a:p>
            <a:r>
              <a:rPr lang="fr-FR" dirty="0"/>
              <a:t>- d’accompagner le territoire dans la définition de modalités d’actions opérationnelles.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1275606"/>
            <a:ext cx="2196967" cy="310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 proposée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130629" y="1131590"/>
            <a:ext cx="4896693" cy="36724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b="0" dirty="0"/>
              <a:t>U</a:t>
            </a:r>
            <a:r>
              <a:rPr lang="fr-FR" b="0" dirty="0" smtClean="0"/>
              <a:t>n </a:t>
            </a:r>
            <a:r>
              <a:rPr lang="fr-FR" b="0" dirty="0"/>
              <a:t>traitement des données fiscales des logements vacants depuis plus de 2 ans,</a:t>
            </a:r>
          </a:p>
          <a:p>
            <a:pPr algn="just"/>
            <a:r>
              <a:rPr lang="fr-FR" b="0" dirty="0"/>
              <a:t>• une vérification </a:t>
            </a:r>
            <a:r>
              <a:rPr lang="fr-FR" b="0" dirty="0" smtClean="0"/>
              <a:t>des </a:t>
            </a:r>
            <a:r>
              <a:rPr lang="fr-FR" b="0" dirty="0"/>
              <a:t>sites comptant un nombre particulièrement élevé de logements vacants</a:t>
            </a:r>
            <a:r>
              <a:rPr lang="fr-FR" b="0" dirty="0" smtClean="0"/>
              <a:t>, sans </a:t>
            </a:r>
            <a:r>
              <a:rPr lang="fr-FR" b="0" dirty="0"/>
              <a:t>cohérence apparemment avec la vacance observée dans le secteur </a:t>
            </a:r>
            <a:r>
              <a:rPr lang="fr-FR" b="0" dirty="0" smtClean="0"/>
              <a:t>géographique environnant </a:t>
            </a:r>
            <a:r>
              <a:rPr lang="fr-FR" b="0" dirty="0"/>
              <a:t>(commune, bourg, ou quartier)</a:t>
            </a:r>
          </a:p>
          <a:p>
            <a:pPr algn="just"/>
            <a:r>
              <a:rPr lang="fr-FR" b="0" dirty="0"/>
              <a:t>• Une enquête de terrain </a:t>
            </a:r>
            <a:r>
              <a:rPr lang="fr-FR" b="0" dirty="0" smtClean="0"/>
              <a:t>axée </a:t>
            </a:r>
            <a:r>
              <a:rPr lang="fr-FR" b="0" dirty="0"/>
              <a:t>sur les secteurs les plus concernés par la </a:t>
            </a:r>
            <a:r>
              <a:rPr lang="fr-FR" b="0" dirty="0" smtClean="0"/>
              <a:t>vacance : identifier </a:t>
            </a:r>
            <a:r>
              <a:rPr lang="fr-FR" b="0" dirty="0"/>
              <a:t>des situations claires, sans ambiguïté :</a:t>
            </a:r>
          </a:p>
          <a:p>
            <a:pPr algn="just"/>
            <a:r>
              <a:rPr lang="fr-FR" b="0" dirty="0"/>
              <a:t>- Les habitations « à l’abandon », inoccupées en permanence, donc réellement vacantes</a:t>
            </a:r>
          </a:p>
          <a:p>
            <a:pPr marL="285750" indent="-285750" algn="just">
              <a:buFontTx/>
              <a:buChar char="-"/>
            </a:pPr>
            <a:r>
              <a:rPr lang="fr-FR" b="0" dirty="0" smtClean="0"/>
              <a:t>ou </a:t>
            </a:r>
            <a:r>
              <a:rPr lang="fr-FR" b="0" dirty="0"/>
              <a:t>au contraire des logements habités (résidences principales ou secondaires</a:t>
            </a:r>
            <a:r>
              <a:rPr lang="fr-FR" b="0" dirty="0" smtClean="0"/>
              <a:t>).</a:t>
            </a:r>
          </a:p>
          <a:p>
            <a:pPr marL="285750" indent="-285750" algn="just">
              <a:buFontTx/>
              <a:buChar char="-"/>
            </a:pPr>
            <a:endParaRPr lang="fr-FR" b="0" dirty="0"/>
          </a:p>
          <a:p>
            <a:pPr algn="just"/>
            <a:r>
              <a:rPr lang="fr-FR" b="0" dirty="0"/>
              <a:t>Des situations peuvent toutefois être ambiguës ou invisibles : à l’intérieur de résidences </a:t>
            </a:r>
            <a:r>
              <a:rPr lang="fr-FR" b="0" dirty="0" smtClean="0"/>
              <a:t>d’habitat collectif</a:t>
            </a:r>
            <a:r>
              <a:rPr lang="fr-FR" b="0" dirty="0"/>
              <a:t>, et certaines résidences secondaires peu ou pas entretenues.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65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 employée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6136" y="1131590"/>
            <a:ext cx="3271267" cy="2750837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899443" y="1131590"/>
            <a:ext cx="4896693" cy="3167683"/>
          </a:xfrm>
        </p:spPr>
        <p:txBody>
          <a:bodyPr/>
          <a:lstStyle/>
          <a:p>
            <a:pPr marL="285750" indent="-285750" algn="just">
              <a:buFontTx/>
              <a:buChar char="-"/>
            </a:pPr>
            <a:r>
              <a:rPr lang="fr-FR" dirty="0" smtClean="0"/>
              <a:t>Analyses statistiques : INSEE, fichiers fonciers MAJIC, fichiers fiscaux 1767Bis Com</a:t>
            </a:r>
            <a:r>
              <a:rPr lang="fr-FR" dirty="0"/>
              <a:t> </a:t>
            </a:r>
            <a:r>
              <a:rPr lang="fr-FR" dirty="0" smtClean="0"/>
              <a:t>:</a:t>
            </a:r>
          </a:p>
          <a:p>
            <a:pPr marL="285750" indent="-285750" algn="just">
              <a:buFontTx/>
              <a:buChar char="-"/>
            </a:pPr>
            <a:r>
              <a:rPr lang="fr-FR" b="0" dirty="0"/>
              <a:t>L</a:t>
            </a:r>
            <a:r>
              <a:rPr lang="fr-FR" b="0" dirty="0" smtClean="0"/>
              <a:t>ocaliser </a:t>
            </a:r>
            <a:r>
              <a:rPr lang="fr-FR" b="0" dirty="0"/>
              <a:t>la vacance à l’échelle de la parcelle et </a:t>
            </a:r>
            <a:r>
              <a:rPr lang="fr-FR" b="0" dirty="0" smtClean="0"/>
              <a:t>connaitre </a:t>
            </a:r>
            <a:r>
              <a:rPr lang="fr-FR" b="0" dirty="0"/>
              <a:t>la durée de l’inoccupation. Pour l’étude, prise en compte d’une durée de 2 ans</a:t>
            </a:r>
            <a:r>
              <a:rPr lang="fr-FR" b="0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fr-FR" b="0" dirty="0" smtClean="0"/>
              <a:t>Identifier </a:t>
            </a:r>
            <a:r>
              <a:rPr lang="fr-FR" b="0" dirty="0"/>
              <a:t>des parcelles comportant de nombreux logements vacants au sens fiscal mais sans potentiel : résidence Pierre Lotti à Aytré, Résidence du Crous dans le quartier des Minimes, maison de retraite…</a:t>
            </a:r>
            <a:endParaRPr lang="fr-FR" dirty="0"/>
          </a:p>
          <a:p>
            <a:pPr algn="just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89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 employée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77500" lnSpcReduction="20000"/>
          </a:bodyPr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  <a:buClr>
                <a:srgbClr val="2DAA7D"/>
              </a:buClr>
            </a:pPr>
            <a:r>
              <a:rPr lang="fr-FR" b="1" dirty="0">
                <a:solidFill>
                  <a:prstClr val="black"/>
                </a:solidFill>
                <a:ea typeface="MS PGothic" charset="0"/>
                <a:cs typeface="Calibri" panose="020F0502020204030204" pitchFamily="34" charset="0"/>
              </a:rPr>
              <a:t>Un décompte des logements constatés vacants a pu être réalisé pour les secteurs en dehors de La Rochelle</a:t>
            </a: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  <a:buClr>
                <a:srgbClr val="2DAA7D"/>
              </a:buClr>
            </a:pPr>
            <a:endParaRPr lang="fr-FR" b="1" dirty="0">
              <a:solidFill>
                <a:prstClr val="black"/>
              </a:solidFill>
              <a:ea typeface="MS PGothic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091040" y="987574"/>
            <a:ext cx="5425176" cy="3744416"/>
          </a:xfrm>
        </p:spPr>
        <p:txBody>
          <a:bodyPr>
            <a:noAutofit/>
          </a:bodyPr>
          <a:lstStyle/>
          <a:p>
            <a:pPr algn="just"/>
            <a:r>
              <a:rPr lang="fr-FR" sz="1400" dirty="0" smtClean="0"/>
              <a:t>Une enquête de terrain de repérage </a:t>
            </a:r>
            <a:r>
              <a:rPr lang="fr-FR" sz="1400" dirty="0"/>
              <a:t>des biens vacants </a:t>
            </a:r>
            <a:r>
              <a:rPr lang="fr-FR" sz="1400" dirty="0" smtClean="0"/>
              <a:t>a été </a:t>
            </a:r>
            <a:r>
              <a:rPr lang="fr-FR" sz="1400" dirty="0"/>
              <a:t>réalisée entre octobre 2019 et </a:t>
            </a:r>
            <a:r>
              <a:rPr lang="fr-FR" sz="1400" dirty="0" smtClean="0"/>
              <a:t>janvier 2020. </a:t>
            </a:r>
          </a:p>
          <a:p>
            <a:pPr algn="just"/>
            <a:r>
              <a:rPr lang="fr-FR" sz="1400" dirty="0" smtClean="0"/>
              <a:t>Ont </a:t>
            </a:r>
            <a:r>
              <a:rPr lang="fr-FR" sz="1400" dirty="0"/>
              <a:t>été visités :</a:t>
            </a:r>
          </a:p>
          <a:p>
            <a:pPr algn="just"/>
            <a:r>
              <a:rPr lang="fr-FR" sz="1400" b="0" dirty="0" smtClean="0"/>
              <a:t>- la </a:t>
            </a:r>
            <a:r>
              <a:rPr lang="fr-FR" sz="1400" b="0" dirty="0"/>
              <a:t>totalité des secteurs caractérisés par un taux de vacance supérieure à 6 </a:t>
            </a:r>
            <a:r>
              <a:rPr lang="fr-FR" sz="1400" b="0" dirty="0" smtClean="0"/>
              <a:t>%; </a:t>
            </a:r>
            <a:r>
              <a:rPr lang="fr-FR" sz="1400" b="0" dirty="0"/>
              <a:t>les secteurs où la proportion </a:t>
            </a:r>
            <a:r>
              <a:rPr lang="fr-FR" sz="1400" b="0" dirty="0" smtClean="0"/>
              <a:t>de logements </a:t>
            </a:r>
            <a:r>
              <a:rPr lang="fr-FR" sz="1400" b="0" dirty="0"/>
              <a:t>vacants depuis plus de deux ans (vacance structurelle) dépasse 3 % du parc </a:t>
            </a:r>
            <a:r>
              <a:rPr lang="fr-FR" sz="1400" b="0" dirty="0" smtClean="0"/>
              <a:t>et </a:t>
            </a:r>
            <a:r>
              <a:rPr lang="fr-FR" sz="1400" b="0" dirty="0"/>
              <a:t>les secteurs comptant au moins 100 </a:t>
            </a:r>
            <a:r>
              <a:rPr lang="fr-FR" sz="1400" b="0" dirty="0" smtClean="0"/>
              <a:t>logements vacants </a:t>
            </a:r>
            <a:r>
              <a:rPr lang="fr-FR" sz="1400" b="0" dirty="0"/>
              <a:t>depuis plus de 2 ans.</a:t>
            </a:r>
          </a:p>
          <a:p>
            <a:pPr algn="just"/>
            <a:r>
              <a:rPr lang="fr-FR" sz="1400" b="0" dirty="0" smtClean="0"/>
              <a:t>-  </a:t>
            </a:r>
            <a:r>
              <a:rPr lang="fr-FR" sz="1400" b="0" dirty="0"/>
              <a:t>une partie des secteurs dont la vacance est relativement faible, avec un taux de </a:t>
            </a:r>
            <a:r>
              <a:rPr lang="fr-FR" sz="1400" b="0" dirty="0" smtClean="0"/>
              <a:t>vacance entre </a:t>
            </a:r>
            <a:r>
              <a:rPr lang="fr-FR" sz="1400" b="0" dirty="0"/>
              <a:t>3 % et 6 % </a:t>
            </a:r>
            <a:r>
              <a:rPr lang="fr-FR" sz="1400" b="0" dirty="0" smtClean="0"/>
              <a:t>:  </a:t>
            </a:r>
            <a:r>
              <a:rPr lang="fr-FR" sz="1400" b="0" dirty="0"/>
              <a:t>quartiers, bourgs et villages comportant un potentiel théorique de </a:t>
            </a:r>
            <a:r>
              <a:rPr lang="fr-FR" sz="1400" b="0" dirty="0" smtClean="0"/>
              <a:t>reconquête de </a:t>
            </a:r>
            <a:r>
              <a:rPr lang="fr-FR" sz="1400" b="0" dirty="0"/>
              <a:t>biens</a:t>
            </a:r>
            <a:r>
              <a:rPr lang="fr-FR" sz="1400" b="0" dirty="0" smtClean="0"/>
              <a:t>, et d’autres </a:t>
            </a:r>
            <a:r>
              <a:rPr lang="fr-FR" sz="1400" b="0" dirty="0"/>
              <a:t>secteurs sans potentiel particulièrement identifié, mais représentatifs </a:t>
            </a:r>
            <a:r>
              <a:rPr lang="fr-FR" sz="1400" b="0" dirty="0" smtClean="0"/>
              <a:t>du territoire </a:t>
            </a:r>
            <a:r>
              <a:rPr lang="fr-FR" sz="1400" b="0" dirty="0"/>
              <a:t>(centres-bourgs, quartiers de La Rochelle ou de communes voisine, villages</a:t>
            </a:r>
            <a:r>
              <a:rPr lang="fr-FR" sz="1400" b="0" dirty="0" smtClean="0"/>
              <a:t>)</a:t>
            </a:r>
            <a:r>
              <a:rPr lang="fr-FR" sz="1400" b="0" dirty="0"/>
              <a:t> pour appréhender au mieux la vacance sur l’ensemble de l’agglomération</a:t>
            </a:r>
            <a:r>
              <a:rPr lang="fr-FR" sz="1400" b="0" dirty="0" smtClean="0"/>
              <a:t>.</a:t>
            </a:r>
            <a:endParaRPr lang="fr-FR" sz="1400" b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résultats des enquêtes de terrain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4168" y="1275605"/>
            <a:ext cx="2833775" cy="2808311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115616" y="1203598"/>
            <a:ext cx="4896693" cy="31676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r-FR" b="0" dirty="0" smtClean="0"/>
              <a:t>À l’issue des enquêtes de terrain : les </a:t>
            </a:r>
            <a:r>
              <a:rPr lang="fr-FR" b="0" dirty="0"/>
              <a:t>logements identifiés comme vacants depuis plus de 2 </a:t>
            </a:r>
            <a:r>
              <a:rPr lang="fr-FR" b="0" dirty="0" smtClean="0"/>
              <a:t>ans dans </a:t>
            </a:r>
            <a:r>
              <a:rPr lang="fr-FR" b="0" dirty="0"/>
              <a:t>les fichiers fiscaux :</a:t>
            </a:r>
          </a:p>
          <a:p>
            <a:pPr algn="just"/>
            <a:r>
              <a:rPr lang="fr-FR" b="0" dirty="0"/>
              <a:t>• ne sont plus vacants aujourd’hui, constatés occupés au moment de l’enquête </a:t>
            </a:r>
            <a:r>
              <a:rPr lang="fr-FR" b="0" dirty="0" smtClean="0"/>
              <a:t>en résidence </a:t>
            </a:r>
            <a:r>
              <a:rPr lang="fr-FR" b="0" dirty="0"/>
              <a:t>principale ou secondaire (cas majoritairement constaté)</a:t>
            </a:r>
          </a:p>
          <a:p>
            <a:pPr algn="just"/>
            <a:r>
              <a:rPr lang="fr-FR" b="0" dirty="0"/>
              <a:t>• ou font l’objet d’un projet (vente effectuée récemment, travaux en cours, </a:t>
            </a:r>
            <a:r>
              <a:rPr lang="fr-FR" b="0" dirty="0" smtClean="0"/>
              <a:t>ou opération </a:t>
            </a:r>
            <a:r>
              <a:rPr lang="fr-FR" b="0" dirty="0"/>
              <a:t>à venir avec affichage de l’autorisation d’urbanisme)</a:t>
            </a:r>
          </a:p>
          <a:p>
            <a:pPr algn="just"/>
            <a:r>
              <a:rPr lang="fr-FR" b="0" dirty="0"/>
              <a:t>• ou sont encore vacants pour une nette minorité d’entre eux.</a:t>
            </a:r>
          </a:p>
          <a:p>
            <a:pPr algn="just"/>
            <a:r>
              <a:rPr lang="fr-FR" b="0" dirty="0" smtClean="0"/>
              <a:t>Un </a:t>
            </a:r>
            <a:r>
              <a:rPr lang="fr-FR" b="0" dirty="0"/>
              <a:t>nombre important de logements en travaux ou en projet, y compris </a:t>
            </a:r>
            <a:r>
              <a:rPr lang="fr-FR" b="0" dirty="0" smtClean="0"/>
              <a:t>parfois impactés </a:t>
            </a:r>
            <a:r>
              <a:rPr lang="fr-FR" b="0" dirty="0"/>
              <a:t>par des opérations de démolitions/reconstructions.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11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logements vacants retenus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b="1" dirty="0" smtClean="0"/>
              <a:t>1 logement </a:t>
            </a:r>
            <a:r>
              <a:rPr lang="fr-FR" b="1" dirty="0"/>
              <a:t>vacant sur </a:t>
            </a:r>
            <a:r>
              <a:rPr lang="fr-FR" b="1" dirty="0" smtClean="0"/>
              <a:t>5 est </a:t>
            </a:r>
            <a:r>
              <a:rPr lang="fr-FR" b="1" dirty="0"/>
              <a:t>réellement inoccupé sans perspective de remobilisation à court terme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259483" y="1203598"/>
            <a:ext cx="4896693" cy="3167683"/>
          </a:xfrm>
        </p:spPr>
        <p:txBody>
          <a:bodyPr>
            <a:normAutofit/>
          </a:bodyPr>
          <a:lstStyle/>
          <a:p>
            <a:pPr algn="just"/>
            <a:r>
              <a:rPr lang="fr-FR" b="0" dirty="0"/>
              <a:t>9 444 logements vacants dans </a:t>
            </a:r>
            <a:r>
              <a:rPr lang="fr-FR" b="0" dirty="0" smtClean="0"/>
              <a:t>la totalité de l’agglomération </a:t>
            </a:r>
            <a:r>
              <a:rPr lang="fr-FR" b="0" dirty="0"/>
              <a:t>de </a:t>
            </a:r>
            <a:r>
              <a:rPr lang="fr-FR" b="0" dirty="0" smtClean="0"/>
              <a:t>La Rochelle selon la </a:t>
            </a:r>
            <a:r>
              <a:rPr lang="fr-FR" b="0" dirty="0" err="1" smtClean="0"/>
              <a:t>DGFiP</a:t>
            </a:r>
            <a:r>
              <a:rPr lang="fr-FR" b="0" dirty="0" smtClean="0"/>
              <a:t>.</a:t>
            </a:r>
          </a:p>
          <a:p>
            <a:pPr algn="just"/>
            <a:endParaRPr lang="fr-FR" b="0" dirty="0"/>
          </a:p>
          <a:p>
            <a:pPr algn="just"/>
            <a:r>
              <a:rPr lang="fr-FR" b="0" dirty="0" smtClean="0"/>
              <a:t>3 253 logements </a:t>
            </a:r>
            <a:r>
              <a:rPr lang="fr-FR" b="0" dirty="0"/>
              <a:t>vacants depuis plus de </a:t>
            </a:r>
            <a:r>
              <a:rPr lang="fr-FR" b="0" dirty="0" smtClean="0"/>
              <a:t>deux ans </a:t>
            </a:r>
            <a:r>
              <a:rPr lang="fr-FR" b="0" dirty="0"/>
              <a:t>(vacance structurelle) selon </a:t>
            </a:r>
            <a:r>
              <a:rPr lang="fr-FR" b="0" dirty="0" smtClean="0"/>
              <a:t>la même </a:t>
            </a:r>
            <a:r>
              <a:rPr lang="fr-FR" b="0" dirty="0"/>
              <a:t>source</a:t>
            </a:r>
            <a:r>
              <a:rPr lang="fr-FR" b="0" dirty="0" smtClean="0"/>
              <a:t>.</a:t>
            </a:r>
          </a:p>
          <a:p>
            <a:pPr algn="just"/>
            <a:endParaRPr lang="fr-FR" b="0" dirty="0"/>
          </a:p>
          <a:p>
            <a:pPr algn="just"/>
            <a:r>
              <a:rPr lang="fr-FR" b="0" dirty="0" smtClean="0"/>
              <a:t>2 658 logements vacants après retrait des logements sans potentiel (résidences,…)</a:t>
            </a:r>
          </a:p>
          <a:p>
            <a:pPr algn="just"/>
            <a:endParaRPr lang="fr-FR" b="0" dirty="0" smtClean="0"/>
          </a:p>
          <a:p>
            <a:r>
              <a:rPr lang="fr-FR" b="0" dirty="0" smtClean="0"/>
              <a:t>500 logements </a:t>
            </a:r>
            <a:r>
              <a:rPr lang="fr-FR" b="0" dirty="0"/>
              <a:t>inoccupés sans </a:t>
            </a:r>
            <a:r>
              <a:rPr lang="fr-FR" b="0" dirty="0" smtClean="0"/>
              <a:t>projet apparent (estimation de 20% appliquée à l’ensemble de l’agglomération, soit 0,5</a:t>
            </a:r>
            <a:r>
              <a:rPr lang="fr-FR" b="0" dirty="0"/>
              <a:t>% du parc de </a:t>
            </a:r>
            <a:r>
              <a:rPr lang="fr-FR" b="0" dirty="0" smtClean="0"/>
              <a:t>logements).</a:t>
            </a:r>
            <a:endParaRPr lang="fr-FR" b="0" dirty="0"/>
          </a:p>
          <a:p>
            <a:pPr algn="just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lèche vers le bas 5"/>
          <p:cNvSpPr/>
          <p:nvPr/>
        </p:nvSpPr>
        <p:spPr>
          <a:xfrm>
            <a:off x="971600" y="1491630"/>
            <a:ext cx="154507" cy="2952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5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Châtelaillon-plage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C6B1FCD3-7218-474F-B9A7-66891E7FC4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1" y="843558"/>
            <a:ext cx="4715001" cy="3960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7C72C49D-F20E-174B-A335-446BFEDD6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779662"/>
            <a:ext cx="332380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446088" indent="-2651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2DAA7D"/>
              </a:buClr>
            </a:pPr>
            <a:r>
              <a:rPr lang="fr-FR" sz="2000" dirty="0">
                <a:latin typeface="Calibri Light" charset="0"/>
              </a:rPr>
              <a:t>117 logements vacants depuis de 2 ans, selon le fichier DGFIP dans le périmètre entre pointillés</a:t>
            </a:r>
            <a:endParaRPr lang="fr-FR" sz="1800" dirty="0">
              <a:latin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43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115616" y="267494"/>
            <a:ext cx="6019645" cy="425558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2478-0DD4-4730-8ADB-CC1ED407C12D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570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rgbClr val="DEE2F3"/>
      </a:lt1>
      <a:dk2>
        <a:srgbClr val="004996"/>
      </a:dk2>
      <a:lt2>
        <a:srgbClr val="FFFFFF"/>
      </a:lt2>
      <a:accent1>
        <a:srgbClr val="009CA0"/>
      </a:accent1>
      <a:accent2>
        <a:srgbClr val="ACCF79"/>
      </a:accent2>
      <a:accent3>
        <a:srgbClr val="A6C9CD"/>
      </a:accent3>
      <a:accent4>
        <a:srgbClr val="9D9D9C"/>
      </a:accent4>
      <a:accent5>
        <a:srgbClr val="009FE3"/>
      </a:accent5>
      <a:accent6>
        <a:srgbClr val="A5ADD8"/>
      </a:accent6>
      <a:hlink>
        <a:srgbClr val="009FE3"/>
      </a:hlink>
      <a:folHlink>
        <a:srgbClr val="0049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1208</Words>
  <Application>Microsoft Office PowerPoint</Application>
  <PresentationFormat>Affichage à l'écran (16:9)</PresentationFormat>
  <Paragraphs>135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MS PGothic</vt:lpstr>
      <vt:lpstr>MS PGothic</vt:lpstr>
      <vt:lpstr>Arial</vt:lpstr>
      <vt:lpstr>Calibri</vt:lpstr>
      <vt:lpstr>Calibri Light</vt:lpstr>
      <vt:lpstr>Symbol</vt:lpstr>
      <vt:lpstr>Thème Office</vt:lpstr>
      <vt:lpstr>Atelier logement vacant </vt:lpstr>
      <vt:lpstr>Étude habitat du parc privé de l'agglomération de La Rochelle pour lutter contre la vacance et contribuer à l'attractivité des logements anciens et/ou dégradés</vt:lpstr>
      <vt:lpstr>Méthodologie proposée</vt:lpstr>
      <vt:lpstr>Méthodologie employée</vt:lpstr>
      <vt:lpstr>Méthodologie employée</vt:lpstr>
      <vt:lpstr>Les résultats des enquêtes de terrain</vt:lpstr>
      <vt:lpstr>Les logements vacants retenus</vt:lpstr>
      <vt:lpstr>Châtelaillon-plage</vt:lpstr>
      <vt:lpstr>Présentation PowerPoint</vt:lpstr>
      <vt:lpstr>Croix-Chapeau</vt:lpstr>
      <vt:lpstr>Le centre-ville de La Rochelle </vt:lpstr>
      <vt:lpstr>La vacance au dessus des commerces</vt:lpstr>
      <vt:lpstr>Conclusions du diagnotic</vt:lpstr>
      <vt:lpstr>Les moyens d’agir contre la vacance</vt:lpstr>
      <vt:lpstr>Propositions d’intervention pour l’agglomération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Noelle</dc:creator>
  <cp:lastModifiedBy>GONZALEZ MORETTI Sylvie</cp:lastModifiedBy>
  <cp:revision>130</cp:revision>
  <cp:lastPrinted>2022-03-03T18:00:15Z</cp:lastPrinted>
  <dcterms:created xsi:type="dcterms:W3CDTF">2019-06-28T08:47:32Z</dcterms:created>
  <dcterms:modified xsi:type="dcterms:W3CDTF">2022-03-07T10:17:48Z</dcterms:modified>
</cp:coreProperties>
</file>