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9"/>
  </p:notesMasterIdLst>
  <p:sldIdLst>
    <p:sldId id="256" r:id="rId5"/>
    <p:sldId id="258" r:id="rId6"/>
    <p:sldId id="257" r:id="rId7"/>
    <p:sldId id="328" r:id="rId8"/>
    <p:sldId id="266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4" r:id="rId21"/>
    <p:sldId id="293" r:id="rId22"/>
    <p:sldId id="290" r:id="rId23"/>
    <p:sldId id="291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3" r:id="rId32"/>
    <p:sldId id="302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5" r:id="rId44"/>
    <p:sldId id="314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327" r:id="rId57"/>
    <p:sldId id="329" r:id="rId58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uverture" id="{0B114A1A-6A3D-48F0-B516-A768C4909258}">
          <p14:sldIdLst>
            <p14:sldId id="256"/>
          </p14:sldIdLst>
        </p14:section>
        <p14:section name="Corps de la présentaiton" id="{108B6C57-127B-4116-8301-AA2AC8FAA410}">
          <p14:sldIdLst>
            <p14:sldId id="258"/>
            <p14:sldId id="257"/>
            <p14:sldId id="328"/>
            <p14:sldId id="266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4"/>
            <p14:sldId id="293"/>
            <p14:sldId id="290"/>
            <p14:sldId id="291"/>
            <p14:sldId id="295"/>
            <p14:sldId id="296"/>
            <p14:sldId id="297"/>
            <p14:sldId id="298"/>
            <p14:sldId id="299"/>
            <p14:sldId id="300"/>
            <p14:sldId id="301"/>
            <p14:sldId id="303"/>
            <p14:sldId id="302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5"/>
            <p14:sldId id="314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9"/>
          </p14:sldIdLst>
        </p14:section>
        <p14:section name="4e de couv" id="{8DE290EA-A0D6-42E1-ADE1-CC4C400F4C3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9E0"/>
    <a:srgbClr val="5ABA49"/>
    <a:srgbClr val="5BB948"/>
    <a:srgbClr val="26AAE1"/>
    <a:srgbClr val="24A9E1"/>
    <a:srgbClr val="5AB949"/>
    <a:srgbClr val="FFFFD9"/>
    <a:srgbClr val="FFFFCC"/>
    <a:srgbClr val="2C4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6433" autoAdjust="0"/>
  </p:normalViewPr>
  <p:slideViewPr>
    <p:cSldViewPr snapToGrid="0">
      <p:cViewPr varScale="1">
        <p:scale>
          <a:sx n="109" d="100"/>
          <a:sy n="109" d="100"/>
        </p:scale>
        <p:origin x="157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16"/>
    </p:cViewPr>
  </p:sorterViewPr>
  <p:notesViewPr>
    <p:cSldViewPr snapToGrid="0">
      <p:cViewPr varScale="1">
        <p:scale>
          <a:sx n="47" d="100"/>
          <a:sy n="47" d="100"/>
        </p:scale>
        <p:origin x="186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C021-1B4B-4AF9-9944-9DF2FAB9EFDD}" type="datetimeFigureOut">
              <a:rPr lang="fr-FR" smtClean="0"/>
              <a:t>16/09/2020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CB20E-87FC-4CDB-A3AA-0304A8A390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808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B20E-87FC-4CDB-A3AA-0304A8A3909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10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199" y="1808166"/>
            <a:ext cx="8415867" cy="1002770"/>
          </a:xfrm>
          <a:prstGeom prst="rect">
            <a:avLst/>
          </a:prstGeom>
        </p:spPr>
        <p:txBody>
          <a:bodyPr anchor="b"/>
          <a:lstStyle>
            <a:lvl1pPr algn="l">
              <a:defRPr sz="6000">
                <a:solidFill>
                  <a:srgbClr val="2C4B5A"/>
                </a:solidFill>
                <a:latin typeface="Distro" panose="02000603020000020003" pitchFamily="2" charset="0"/>
              </a:defRPr>
            </a:lvl1pPr>
          </a:lstStyle>
          <a:p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0198" y="3246436"/>
            <a:ext cx="8415867" cy="1655762"/>
          </a:xfrm>
          <a:prstGeom prst="rect">
            <a:avLst/>
          </a:prstGeom>
        </p:spPr>
        <p:txBody>
          <a:bodyPr/>
          <a:lstStyle>
            <a:lvl1pPr marL="342900" indent="-342900" algn="just">
              <a:buFontTx/>
              <a:buBlip>
                <a:blip r:embed="rId2"/>
              </a:buBlip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Puces</a:t>
            </a:r>
          </a:p>
          <a:p>
            <a:r>
              <a:rPr lang="fr-FR" dirty="0" smtClean="0"/>
              <a:t>Puces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37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33" y="293688"/>
            <a:ext cx="2475441" cy="20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6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20184" cy="8839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2225"/>
            <a:ext cx="914400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hyperlink" Target="https://public.tableau.com/profile/aurelien.chaumet#!/vizhome/OCSPMO-Analysedelaconsommationfonciere/Histoire1" TargetMode="Externa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public.tableau.com/profile/aurelien.chaumet#!/vizhome/OCSPMO-Analysedelaconsommationfonciere/Histoire1" TargetMode="Externa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126749" y="2860895"/>
            <a:ext cx="8670118" cy="2134438"/>
          </a:xfrm>
        </p:spPr>
        <p:txBody>
          <a:bodyPr/>
          <a:lstStyle/>
          <a:p>
            <a:pPr algn="ctr"/>
            <a:r>
              <a:rPr lang="fr-FR" sz="3200" dirty="0" smtClean="0"/>
              <a:t>Groupe de travail OCS</a:t>
            </a:r>
            <a:br>
              <a:rPr lang="fr-FR" sz="3200" dirty="0" smtClean="0"/>
            </a:br>
            <a:r>
              <a:rPr lang="fr-FR" sz="3200" dirty="0" smtClean="0"/>
              <a:t> septembre 2020</a:t>
            </a:r>
            <a:br>
              <a:rPr lang="fr-FR" sz="3200" dirty="0" smtClean="0"/>
            </a:b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292366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La nomenclature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La nomenclature est une grille de lecture du territoire</a:t>
            </a:r>
          </a:p>
          <a:p>
            <a:pPr marL="0" indent="0">
              <a:buNone/>
            </a:pPr>
            <a:endParaRPr lang="fr-FR" sz="1800" dirty="0"/>
          </a:p>
          <a:p>
            <a:r>
              <a:rPr lang="fr-FR" sz="1800" dirty="0" smtClean="0"/>
              <a:t>Elle définit ce qui va être observé et comment les différentes composantes du territoire vont être classées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 smtClean="0">
                <a:sym typeface="Wingdings" panose="05000000000000000000" pitchFamily="2" charset="2"/>
              </a:rPr>
              <a:t>Selon les besoins d’observation la nomenclature sera différente</a:t>
            </a:r>
          </a:p>
          <a:p>
            <a:pPr lvl="1" algn="l"/>
            <a:endParaRPr lang="fr-FR" sz="1800" dirty="0" smtClean="0"/>
          </a:p>
          <a:p>
            <a:r>
              <a:rPr lang="fr-FR" sz="1800" dirty="0" smtClean="0"/>
              <a:t>Elle est composée de plusieurs niveaux de précisions imbriqués : du général </a:t>
            </a:r>
            <a:r>
              <a:rPr lang="fr-FR" sz="1800" dirty="0" smtClean="0">
                <a:sym typeface="Wingdings" panose="05000000000000000000" pitchFamily="2" charset="2"/>
              </a:rPr>
              <a:t> + fin</a:t>
            </a: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8596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933" y="0"/>
            <a:ext cx="1549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39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6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77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7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277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3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r="-3267" b="75555"/>
          <a:stretch/>
        </p:blipFill>
        <p:spPr>
          <a:xfrm>
            <a:off x="127563" y="1050322"/>
            <a:ext cx="7358044" cy="201506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09276" y="2921001"/>
            <a:ext cx="1626644" cy="1693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336" y="3192388"/>
            <a:ext cx="7041076" cy="3098346"/>
          </a:xfrm>
          <a:prstGeom prst="rect">
            <a:avLst/>
          </a:prstGeom>
          <a:ln w="28575"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410350" y="4060563"/>
            <a:ext cx="1219200" cy="36933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OCS Aunis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10350" y="1873189"/>
            <a:ext cx="1219200" cy="64633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OCS régionale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156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27711" cy="6858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486" y="3251575"/>
            <a:ext cx="4917546" cy="231911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4301067" y="1972733"/>
            <a:ext cx="1549400" cy="143934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272" y="5105400"/>
            <a:ext cx="525485" cy="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78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Nomenclature: les définitions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4881" y="1468436"/>
            <a:ext cx="8957679" cy="4622800"/>
          </a:xfrm>
        </p:spPr>
        <p:txBody>
          <a:bodyPr/>
          <a:lstStyle/>
          <a:p>
            <a:pPr marL="0" indent="0">
              <a:buNone/>
            </a:pPr>
            <a:endParaRPr lang="fr-FR" sz="1800" dirty="0" smtClean="0"/>
          </a:p>
          <a:p>
            <a:r>
              <a:rPr lang="fr-FR" sz="1800" dirty="0" smtClean="0"/>
              <a:t> Pour PMO : </a:t>
            </a:r>
          </a:p>
          <a:p>
            <a:pPr marL="0" indent="0">
              <a:buNone/>
            </a:pPr>
            <a:r>
              <a:rPr lang="fr-FR" sz="1800" dirty="0" smtClean="0"/>
              <a:t>Réseau routier et espaces associées: </a:t>
            </a:r>
            <a:r>
              <a:rPr lang="fr-FR" sz="1800" dirty="0"/>
              <a:t>C</a:t>
            </a:r>
            <a:r>
              <a:rPr lang="fr-FR" sz="1800" dirty="0" smtClean="0"/>
              <a:t>haussée roulante, bas-côté et talus, échangeurs, rond-point, zones de dégagement, etc..</a:t>
            </a:r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r>
              <a:rPr lang="fr-FR" sz="1800" dirty="0" smtClean="0"/>
              <a:t>Pour l’OCS régionale</a:t>
            </a:r>
          </a:p>
          <a:p>
            <a:pPr marL="0" indent="0">
              <a:buNone/>
            </a:pPr>
            <a:r>
              <a:rPr lang="fr-FR" sz="1800" dirty="0" smtClean="0"/>
              <a:t>Axes routiers principaux et espaces associées: Autoroute et autres routes principales, y compris les surfaces annexes (remblais, gare de péage, échangeur, aire de service)</a:t>
            </a:r>
          </a:p>
        </p:txBody>
      </p:sp>
    </p:spTree>
    <p:extLst>
      <p:ext uri="{BB962C8B-B14F-4D97-AF65-F5344CB8AC3E}">
        <p14:creationId xmlns:p14="http://schemas.microsoft.com/office/powerpoint/2010/main" val="10654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Nomenclature: les définitions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23" y="1540934"/>
            <a:ext cx="4267200" cy="51244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b="7181"/>
          <a:stretch/>
        </p:blipFill>
        <p:spPr>
          <a:xfrm>
            <a:off x="4429606" y="1540935"/>
            <a:ext cx="4667250" cy="511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199" y="871590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UMC/ULC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3160" y="1442560"/>
            <a:ext cx="8957679" cy="4622800"/>
          </a:xfrm>
        </p:spPr>
        <p:txBody>
          <a:bodyPr/>
          <a:lstStyle/>
          <a:p>
            <a:r>
              <a:rPr lang="fr-FR" sz="1800" dirty="0" smtClean="0"/>
              <a:t>UMC: unité minimale de collecte / LMC: largeur minimale de collecte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 smtClean="0">
                <a:sym typeface="Wingdings" panose="05000000000000000000" pitchFamily="2" charset="2"/>
              </a:rPr>
              <a:t>La taille à partir de laquelle un élément va être pris en compte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smtClean="0">
                <a:sym typeface="Wingdings" panose="05000000000000000000" pitchFamily="2" charset="2"/>
              </a:rPr>
              <a:t>Les éléments inférieurs à l’UMC sont fusionnés avec les polygones adjacents dont la thématique est la plus proche</a:t>
            </a:r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96026"/>
            <a:ext cx="9144000" cy="424673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523066" y="3129280"/>
            <a:ext cx="651140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25ha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948484" y="3536712"/>
            <a:ext cx="1083951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10 000m²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745566" y="4503606"/>
            <a:ext cx="91403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1000m²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813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649409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Ordre du jour 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330200" y="1811867"/>
            <a:ext cx="8725759" cy="4622800"/>
          </a:xfrm>
        </p:spPr>
        <p:txBody>
          <a:bodyPr/>
          <a:lstStyle/>
          <a:p>
            <a:pPr lvl="0"/>
            <a:r>
              <a:rPr lang="fr-FR" sz="1800" dirty="0" smtClean="0"/>
              <a:t>Contexte et objectif</a:t>
            </a:r>
          </a:p>
          <a:p>
            <a:pPr marL="0" lvl="0" indent="0">
              <a:buNone/>
            </a:pPr>
            <a:endParaRPr lang="fr-FR" sz="1800" dirty="0" smtClean="0"/>
          </a:p>
          <a:p>
            <a:pPr lvl="0"/>
            <a:r>
              <a:rPr lang="fr-FR" sz="1800" dirty="0" smtClean="0"/>
              <a:t>Présentation de la donnée OCS: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Qu’est-ce qu’une OCS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Limites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Cas d’usages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fr-FR" sz="1800" dirty="0" smtClean="0"/>
          </a:p>
          <a:p>
            <a:pPr lvl="1"/>
            <a:endParaRPr lang="fr-FR" sz="1400" dirty="0" smtClean="0"/>
          </a:p>
          <a:p>
            <a:pPr lvl="0"/>
            <a:r>
              <a:rPr lang="fr-FR" sz="1800" dirty="0" smtClean="0"/>
              <a:t>Tour de table</a:t>
            </a: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66184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Echelle de numérisation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r>
              <a:rPr lang="fr-FR" sz="1800" dirty="0" smtClean="0"/>
              <a:t>Echelle à laquelle va être construite et numériser la donnée</a:t>
            </a:r>
          </a:p>
          <a:p>
            <a:pPr marL="0" indent="0">
              <a:buNone/>
            </a:pPr>
            <a:r>
              <a:rPr lang="fr-FR" sz="1800" dirty="0" smtClean="0"/>
              <a:t>             1/100 000			1/8000			   1/2000</a:t>
            </a: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  Corine Land </a:t>
            </a:r>
            <a:r>
              <a:rPr lang="fr-FR" sz="1800" dirty="0" err="1" smtClean="0"/>
              <a:t>Cover</a:t>
            </a:r>
            <a:r>
              <a:rPr lang="fr-FR" sz="1800" dirty="0" smtClean="0"/>
              <a:t>	          OCS régionale NAF	      OCS régionale Artificialisé</a:t>
            </a:r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33" y="2361666"/>
            <a:ext cx="2518933" cy="342160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033" y="2361665"/>
            <a:ext cx="2518933" cy="3421601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633" y="2361664"/>
            <a:ext cx="2518933" cy="342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Echelle de numérisation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86321" y="1594274"/>
            <a:ext cx="8957679" cy="5063066"/>
          </a:xfrm>
        </p:spPr>
        <p:txBody>
          <a:bodyPr/>
          <a:lstStyle/>
          <a:p>
            <a:endParaRPr lang="fr-FR" sz="1800" dirty="0" smtClean="0"/>
          </a:p>
          <a:p>
            <a:pPr marL="0" indent="0">
              <a:buNone/>
            </a:pPr>
            <a:r>
              <a:rPr lang="fr-FR" sz="1800" dirty="0" smtClean="0"/>
              <a:t>            			 			</a:t>
            </a:r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             Corine Land </a:t>
            </a:r>
            <a:r>
              <a:rPr lang="fr-FR" sz="1800" dirty="0" err="1" smtClean="0"/>
              <a:t>Cover</a:t>
            </a:r>
            <a:r>
              <a:rPr lang="fr-FR" sz="1800" dirty="0" smtClean="0"/>
              <a:t>	</a:t>
            </a:r>
            <a:r>
              <a:rPr lang="fr-FR" sz="1800" dirty="0"/>
              <a:t>	</a:t>
            </a:r>
            <a:r>
              <a:rPr lang="fr-FR" sz="1800" dirty="0" smtClean="0"/>
              <a:t>	OCS régionale 	</a:t>
            </a: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13" y="2274459"/>
            <a:ext cx="2518933" cy="342160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2047" y="2274459"/>
            <a:ext cx="2521981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0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La méthode de création: les données utilisées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r>
              <a:rPr lang="fr-FR" sz="1800" dirty="0"/>
              <a:t>La photo-interprétation </a:t>
            </a:r>
            <a:r>
              <a:rPr lang="fr-FR" sz="1800" dirty="0" smtClean="0"/>
              <a:t>(en </a:t>
            </a:r>
            <a:r>
              <a:rPr lang="fr-FR" sz="1800" dirty="0" err="1"/>
              <a:t>rvb</a:t>
            </a:r>
            <a:r>
              <a:rPr lang="fr-FR" sz="1800" dirty="0"/>
              <a:t> ou </a:t>
            </a:r>
            <a:r>
              <a:rPr lang="fr-FR" sz="1800" dirty="0" smtClean="0"/>
              <a:t>infrarouge) </a:t>
            </a:r>
            <a:r>
              <a:rPr lang="fr-FR" sz="1800" dirty="0"/>
              <a:t>: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Image aérienne </a:t>
            </a:r>
            <a:r>
              <a:rPr lang="fr-FR" sz="1800" dirty="0"/>
              <a:t>	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Satellitaire</a:t>
            </a:r>
          </a:p>
          <a:p>
            <a:pPr lvl="1" algn="l"/>
            <a:endParaRPr lang="fr-FR" sz="1800" dirty="0" smtClean="0"/>
          </a:p>
          <a:p>
            <a:r>
              <a:rPr lang="fr-FR" sz="1800" dirty="0" smtClean="0"/>
              <a:t>Les données exogènes: </a:t>
            </a:r>
          </a:p>
          <a:p>
            <a:pPr marL="715963" lvl="1" indent="-266700" algn="l">
              <a:buFont typeface="Courier New" panose="02070309020205020404" pitchFamily="49" charset="0"/>
              <a:buChar char="o"/>
              <a:tabLst>
                <a:tab pos="715963" algn="l"/>
              </a:tabLst>
            </a:pPr>
            <a:r>
              <a:rPr lang="fr-FR" sz="1800" dirty="0"/>
              <a:t>L</a:t>
            </a:r>
            <a:r>
              <a:rPr lang="fr-FR" sz="1800" dirty="0" smtClean="0"/>
              <a:t>a BD Topo IGN: route, bâtiment, zones d’activité, voies ferrée, </a:t>
            </a:r>
            <a:r>
              <a:rPr lang="fr-FR" sz="1800" dirty="0" smtClean="0"/>
              <a:t>cours </a:t>
            </a:r>
            <a:r>
              <a:rPr lang="fr-FR" sz="1800" dirty="0" smtClean="0"/>
              <a:t>d’eau …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Le Registre Parcellaire Graphique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Les données issues du cadastre ( Plan cadastrale informatisée/MAJIC)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Les données locales ( ex: camping, établissement scolaire)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Les ressources type Google </a:t>
            </a:r>
            <a:r>
              <a:rPr lang="fr-FR" sz="1800" dirty="0" err="1" smtClean="0"/>
              <a:t>street</a:t>
            </a:r>
            <a:r>
              <a:rPr lang="fr-FR" sz="1800" dirty="0" smtClean="0"/>
              <a:t> </a:t>
            </a:r>
            <a:r>
              <a:rPr lang="fr-FR" sz="1800" dirty="0" err="1" smtClean="0"/>
              <a:t>view</a:t>
            </a:r>
            <a:r>
              <a:rPr lang="fr-FR" sz="1400" dirty="0" smtClean="0"/>
              <a:t>		</a:t>
            </a:r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336472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La méthode de création: les données utilisées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r>
              <a:rPr lang="fr-FR" sz="1800" dirty="0"/>
              <a:t>La photo-interprétation </a:t>
            </a:r>
            <a:r>
              <a:rPr lang="fr-FR" sz="1800" dirty="0" smtClean="0"/>
              <a:t>(en </a:t>
            </a:r>
            <a:r>
              <a:rPr lang="fr-FR" sz="1800" dirty="0" err="1"/>
              <a:t>rvb</a:t>
            </a:r>
            <a:r>
              <a:rPr lang="fr-FR" sz="1800" dirty="0"/>
              <a:t> ou </a:t>
            </a:r>
            <a:r>
              <a:rPr lang="fr-FR" sz="1800" dirty="0" smtClean="0"/>
              <a:t>infrarouge) </a:t>
            </a:r>
            <a:r>
              <a:rPr lang="fr-FR" sz="1800" dirty="0"/>
              <a:t>: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>
                <a:solidFill>
                  <a:srgbClr val="C00000"/>
                </a:solidFill>
              </a:rPr>
              <a:t>Image aérienne </a:t>
            </a:r>
            <a:r>
              <a:rPr lang="fr-FR" sz="1800" dirty="0"/>
              <a:t>	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Satellitaire</a:t>
            </a:r>
          </a:p>
          <a:p>
            <a:pPr lvl="1" algn="l"/>
            <a:endParaRPr lang="fr-FR" sz="1800" dirty="0" smtClean="0"/>
          </a:p>
          <a:p>
            <a:r>
              <a:rPr lang="fr-FR" sz="1800" dirty="0" smtClean="0"/>
              <a:t>Les données exogènes: </a:t>
            </a:r>
          </a:p>
          <a:p>
            <a:pPr marL="715963" lvl="1" indent="-266700" algn="l">
              <a:buFont typeface="Courier New" panose="02070309020205020404" pitchFamily="49" charset="0"/>
              <a:buChar char="o"/>
              <a:tabLst>
                <a:tab pos="715963" algn="l"/>
              </a:tabLst>
            </a:pPr>
            <a:r>
              <a:rPr lang="fr-FR" sz="1800" dirty="0">
                <a:solidFill>
                  <a:srgbClr val="C00000"/>
                </a:solidFill>
              </a:rPr>
              <a:t>L</a:t>
            </a:r>
            <a:r>
              <a:rPr lang="fr-FR" sz="1800" dirty="0" smtClean="0">
                <a:solidFill>
                  <a:srgbClr val="C00000"/>
                </a:solidFill>
              </a:rPr>
              <a:t>a BD Topo IGN: route, bâtiment, zones d’activité, voies ferrée</a:t>
            </a:r>
            <a:r>
              <a:rPr lang="fr-FR" sz="1800" smtClean="0">
                <a:solidFill>
                  <a:srgbClr val="C00000"/>
                </a:solidFill>
              </a:rPr>
              <a:t>, </a:t>
            </a:r>
            <a:r>
              <a:rPr lang="fr-FR" sz="1800" smtClean="0">
                <a:solidFill>
                  <a:srgbClr val="C00000"/>
                </a:solidFill>
              </a:rPr>
              <a:t>cours </a:t>
            </a:r>
            <a:r>
              <a:rPr lang="fr-FR" sz="1800" dirty="0" smtClean="0">
                <a:solidFill>
                  <a:srgbClr val="C00000"/>
                </a:solidFill>
              </a:rPr>
              <a:t>d’eau …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>
                <a:solidFill>
                  <a:srgbClr val="C00000"/>
                </a:solidFill>
              </a:rPr>
              <a:t>Le Registre Parcellaire Graphique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Les données issues du cadastre ( Plan cadastrale informatisée/MAJIC)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Les données locales ( ex: camping, établissement scolaire)</a:t>
            </a:r>
          </a:p>
          <a:p>
            <a:pPr marL="715963" lvl="1" indent="-258763" algn="l">
              <a:buFont typeface="Courier New" panose="02070309020205020404" pitchFamily="49" charset="0"/>
              <a:buChar char="o"/>
            </a:pPr>
            <a:r>
              <a:rPr lang="fr-FR" sz="1800" dirty="0" smtClean="0">
                <a:solidFill>
                  <a:srgbClr val="C00000"/>
                </a:solidFill>
              </a:rPr>
              <a:t>Les ressources type Google </a:t>
            </a:r>
            <a:r>
              <a:rPr lang="fr-FR" sz="1800" dirty="0" err="1" smtClean="0">
                <a:solidFill>
                  <a:srgbClr val="C00000"/>
                </a:solidFill>
              </a:rPr>
              <a:t>street</a:t>
            </a:r>
            <a:r>
              <a:rPr lang="fr-FR" sz="1800" dirty="0" smtClean="0">
                <a:solidFill>
                  <a:srgbClr val="C00000"/>
                </a:solidFill>
              </a:rPr>
              <a:t> </a:t>
            </a:r>
            <a:r>
              <a:rPr lang="fr-FR" sz="1800" dirty="0" err="1" smtClean="0">
                <a:solidFill>
                  <a:srgbClr val="C00000"/>
                </a:solidFill>
              </a:rPr>
              <a:t>view</a:t>
            </a:r>
            <a:r>
              <a:rPr lang="fr-FR" sz="1400" dirty="0" smtClean="0">
                <a:solidFill>
                  <a:srgbClr val="C00000"/>
                </a:solidFill>
              </a:rPr>
              <a:t>	</a:t>
            </a:r>
            <a:r>
              <a:rPr lang="fr-FR" sz="1400" dirty="0" smtClean="0"/>
              <a:t>	</a:t>
            </a:r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20844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La méthode de création: la technique employée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73283" y="2615354"/>
            <a:ext cx="4231077" cy="1941406"/>
          </a:xfrm>
        </p:spPr>
        <p:txBody>
          <a:bodyPr/>
          <a:lstStyle/>
          <a:p>
            <a:pPr marL="0" indent="0" algn="l">
              <a:buNone/>
            </a:pPr>
            <a:r>
              <a:rPr lang="fr-FR" sz="1800" dirty="0" smtClean="0"/>
              <a:t>Méthode 1: photo-interprétation assistée par ordinateur  ( PIAO)</a:t>
            </a:r>
          </a:p>
          <a:p>
            <a:pPr algn="l"/>
            <a:r>
              <a:rPr lang="fr-FR" sz="1800" dirty="0" smtClean="0"/>
              <a:t>La donnée socle est l’image aérienne ou satellitaire + appui visuel des données exogènes</a:t>
            </a:r>
          </a:p>
          <a:p>
            <a:pPr marL="0" indent="0" algn="l"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 OCS Régionale</a:t>
            </a:r>
            <a:endParaRPr lang="fr-FR" sz="1800" dirty="0" smtClean="0"/>
          </a:p>
          <a:p>
            <a:pPr algn="l"/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4539543" y="1540934"/>
            <a:ext cx="4231077" cy="5063066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r>
              <a:rPr lang="fr-FR" sz="1800" dirty="0" smtClean="0"/>
              <a:t>     		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4539542" y="2615354"/>
            <a:ext cx="4231077" cy="1735666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Tx/>
              <a:buNone/>
            </a:pPr>
            <a:r>
              <a:rPr lang="fr-FR" sz="1800" dirty="0" smtClean="0"/>
              <a:t>Méthode 2: le croisement de données </a:t>
            </a:r>
          </a:p>
          <a:p>
            <a:pPr algn="l"/>
            <a:r>
              <a:rPr lang="fr-FR" sz="1800" dirty="0" smtClean="0"/>
              <a:t>Les données exogènes sont croisées puis vérifiée et affinée par photo-interprétation </a:t>
            </a:r>
          </a:p>
          <a:p>
            <a:pPr marL="0" indent="0" algn="l"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 OCS GE  IGN </a:t>
            </a:r>
            <a:endParaRPr lang="fr-FR" sz="1800" dirty="0" smtClean="0"/>
          </a:p>
          <a:p>
            <a:pPr algn="l"/>
            <a:endParaRPr lang="fr-FR" sz="1800" dirty="0" smtClean="0"/>
          </a:p>
          <a:p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r>
              <a:rPr lang="fr-FR" sz="1800" dirty="0" smtClean="0"/>
              <a:t>     		</a:t>
            </a:r>
          </a:p>
        </p:txBody>
      </p:sp>
    </p:spTree>
    <p:extLst>
      <p:ext uri="{BB962C8B-B14F-4D97-AF65-F5344CB8AC3E}">
        <p14:creationId xmlns:p14="http://schemas.microsoft.com/office/powerpoint/2010/main" val="10835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La méthode de création: la technique employée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73283" y="2615354"/>
            <a:ext cx="4231077" cy="19414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l">
              <a:buNone/>
            </a:pPr>
            <a:r>
              <a:rPr lang="fr-FR" sz="1800" dirty="0" smtClean="0"/>
              <a:t>Méthode 1: photo-interprétation assistée par ordinateur  ( PIAO)</a:t>
            </a:r>
          </a:p>
          <a:p>
            <a:pPr algn="l"/>
            <a:r>
              <a:rPr lang="fr-FR" sz="1800" dirty="0" smtClean="0"/>
              <a:t>La donnée socle est l’image aérienne ou satellitaire + appui visuel des données exogènes</a:t>
            </a:r>
          </a:p>
          <a:p>
            <a:pPr marL="0" indent="0" algn="l"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 OCS Régionale</a:t>
            </a:r>
            <a:endParaRPr lang="fr-FR" sz="1800" dirty="0" smtClean="0"/>
          </a:p>
          <a:p>
            <a:pPr algn="l"/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4539543" y="1540934"/>
            <a:ext cx="4231077" cy="5063066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r>
              <a:rPr lang="fr-FR" sz="1800" dirty="0" smtClean="0"/>
              <a:t>     		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4539542" y="2615354"/>
            <a:ext cx="4231077" cy="1735666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Tx/>
              <a:buNone/>
            </a:pPr>
            <a:r>
              <a:rPr lang="fr-FR" sz="1800" dirty="0" smtClean="0"/>
              <a:t>Méthode 2: le croisement de données </a:t>
            </a:r>
          </a:p>
          <a:p>
            <a:pPr algn="l"/>
            <a:r>
              <a:rPr lang="fr-FR" sz="1800" dirty="0" smtClean="0"/>
              <a:t>Les données exogènes sont croisées puis vérifiée et affinée par photo-interprétation </a:t>
            </a:r>
          </a:p>
          <a:p>
            <a:pPr marL="0" indent="0" algn="l"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 OCS GE  IGN </a:t>
            </a:r>
            <a:endParaRPr lang="fr-FR" sz="1800" dirty="0" smtClean="0"/>
          </a:p>
          <a:p>
            <a:pPr algn="l"/>
            <a:endParaRPr lang="fr-FR" sz="1800" dirty="0" smtClean="0"/>
          </a:p>
          <a:p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endParaRPr lang="fr-FR" sz="1800" dirty="0" smtClean="0"/>
          </a:p>
          <a:p>
            <a:pPr marL="0" indent="0">
              <a:buFontTx/>
              <a:buNone/>
            </a:pPr>
            <a:r>
              <a:rPr lang="fr-FR" sz="1800" dirty="0" smtClean="0"/>
              <a:t>     		</a:t>
            </a:r>
          </a:p>
        </p:txBody>
      </p:sp>
    </p:spTree>
    <p:extLst>
      <p:ext uri="{BB962C8B-B14F-4D97-AF65-F5344CB8AC3E}">
        <p14:creationId xmlns:p14="http://schemas.microsoft.com/office/powerpoint/2010/main" val="112823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La méthode de création: la technique employée *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371403" y="2337806"/>
            <a:ext cx="3971997" cy="2535766"/>
          </a:xfrm>
        </p:spPr>
        <p:txBody>
          <a:bodyPr/>
          <a:lstStyle/>
          <a:p>
            <a:r>
              <a:rPr lang="fr-FR" sz="1800" dirty="0" smtClean="0"/>
              <a:t>La construction d’un squelette polygonale : réseau routier + voies ferrées</a:t>
            </a:r>
          </a:p>
          <a:p>
            <a:pPr algn="l"/>
            <a:r>
              <a:rPr lang="fr-FR" sz="1800" dirty="0" smtClean="0"/>
              <a:t>Découpage et classification des espaces au regard de la nomenclature et des UMC</a:t>
            </a:r>
          </a:p>
          <a:p>
            <a:pPr algn="l"/>
            <a:r>
              <a:rPr lang="fr-FR" sz="1800" dirty="0" smtClean="0"/>
              <a:t>Fusion des polygones adjacent de même classe</a:t>
            </a:r>
          </a:p>
          <a:p>
            <a:endParaRPr lang="fr-FR" sz="1800" dirty="0" smtClean="0"/>
          </a:p>
          <a:p>
            <a:pPr marL="0" indent="0">
              <a:buNone/>
            </a:pPr>
            <a:r>
              <a:rPr lang="fr-FR" sz="1400" dirty="0" smtClean="0"/>
              <a:t>*Référentiel néo-aquitain d’Occupation du Sol –      Note méthodologique PIGMA</a:t>
            </a:r>
          </a:p>
          <a:p>
            <a:pPr lvl="1" algn="l"/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319" y="1534478"/>
            <a:ext cx="4613685" cy="479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98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96333" y="3022599"/>
            <a:ext cx="8322733" cy="570970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chemeClr val="tx2"/>
                </a:solidFill>
              </a:rPr>
              <a:t>Les limites</a:t>
            </a:r>
            <a:endParaRPr lang="fr-FR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1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Les limites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Le </a:t>
            </a:r>
            <a:r>
              <a:rPr lang="fr-FR" sz="1800" dirty="0"/>
              <a:t>travail sur la nomenclature, en amont de la création de l'OCS, doit répondre à des besoins </a:t>
            </a:r>
            <a:r>
              <a:rPr lang="fr-FR" sz="1800" dirty="0" smtClean="0"/>
              <a:t>identifiés</a:t>
            </a:r>
          </a:p>
          <a:p>
            <a:pPr marL="0" indent="0">
              <a:buNone/>
            </a:pPr>
            <a:endParaRPr lang="fr-FR" sz="1800" dirty="0" smtClean="0"/>
          </a:p>
          <a:p>
            <a:r>
              <a:rPr lang="fr-FR" sz="1800" dirty="0"/>
              <a:t>Certaines problématiques ne peuvent être résolues par l'utilisation de l'OCS, du fait de ses spécifications techniques. Exemples :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/>
              <a:t>Le suivi des permis de construire à l'échelle parcellaire ne peut pas être effectué finement avec une OCS réalisée tous les 4 </a:t>
            </a:r>
            <a:r>
              <a:rPr lang="fr-FR" sz="1800" dirty="0" smtClean="0"/>
              <a:t>ans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/>
              <a:t>Le suivi d'espèces exotiques envahissantes ne peut pas être réalisé avec une OCS qui n'aurait pas pris en compte : un poste défini, une UMC cohérente, des millésimes rapprochées...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fr-FR" sz="1400" dirty="0" smtClean="0"/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969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Les limites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La </a:t>
            </a:r>
            <a:r>
              <a:rPr lang="fr-FR" sz="1800" dirty="0"/>
              <a:t>réutilisation de la donnée demande la mise en place  d’outils de traitement fluides et partagés</a:t>
            </a:r>
          </a:p>
          <a:p>
            <a:r>
              <a:rPr lang="fr-FR" sz="1800" dirty="0"/>
              <a:t>Pour comparer d'un territoire à l'autre, il faut que les nomenclatures, les millésimes, les UMC et l'échelle de numérisation soient les mêmes</a:t>
            </a:r>
          </a:p>
          <a:p>
            <a:r>
              <a:rPr lang="fr-FR" sz="1800" dirty="0"/>
              <a:t>Il s’agit d’une donnée technique et complexe, nécessitant un minimum de formation avant </a:t>
            </a:r>
            <a:r>
              <a:rPr lang="fr-FR" sz="1800" dirty="0" smtClean="0"/>
              <a:t>utilisation</a:t>
            </a:r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r>
              <a:rPr lang="fr-FR" sz="1800" dirty="0"/>
              <a:t>L'OCS est le fruit d'une photo-interprétation. Sa qualité dépend donc de la visibilité de ce que l'on observe (résolution de la photo utilisée, catégorie spectrale) et de la compétence de photo-interpréteur. (ex : si peu de connaissances sur les milieux humides, l'application de la nomenclature aux entités géométriques ne sera pas optimale).</a:t>
            </a:r>
          </a:p>
          <a:p>
            <a:endParaRPr lang="fr-FR" sz="1800" dirty="0"/>
          </a:p>
          <a:p>
            <a:pPr marL="0" indent="0">
              <a:buNone/>
            </a:pPr>
            <a:r>
              <a:rPr lang="fr-FR" sz="1800" dirty="0"/>
              <a:t>Il faut donc accepter la présence d’erreurs, qu’il est difficile d’estimer. </a:t>
            </a:r>
          </a:p>
          <a:p>
            <a:pPr marL="0" indent="0">
              <a:buNone/>
            </a:pPr>
            <a:r>
              <a:rPr lang="fr-FR" sz="1800" dirty="0"/>
              <a:t>Plus la nomenclature est fine, plus il y’a des risques de décalage d’interprétation</a:t>
            </a:r>
            <a:r>
              <a:rPr lang="fr-FR" sz="1800" dirty="0" smtClean="0"/>
              <a:t>.</a:t>
            </a:r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27587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649409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Contexte et objectifs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11867"/>
            <a:ext cx="8957679" cy="4622800"/>
          </a:xfrm>
        </p:spPr>
        <p:txBody>
          <a:bodyPr/>
          <a:lstStyle/>
          <a:p>
            <a:r>
              <a:rPr lang="fr-FR" sz="2000" dirty="0" smtClean="0"/>
              <a:t>De nombreuses OCS en Charente-Maritime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/>
              <a:t> des données non homogènes à l’échelle du département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/>
              <a:t> pas d’indicateurs communs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/>
              <a:t> pas de comparaison possible entre les </a:t>
            </a:r>
            <a:r>
              <a:rPr lang="fr-FR" sz="1800" dirty="0" smtClean="0"/>
              <a:t>EPCI</a:t>
            </a:r>
            <a:endParaRPr lang="fr-FR" sz="1800" dirty="0"/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 smtClean="0"/>
              <a:t>Une donnée OCS Aquitaine qui gagne l’ex Poitou-Charentes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 qui couvre le département pour les millésimes 2010-2014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/>
              <a:t> </a:t>
            </a:r>
            <a:r>
              <a:rPr lang="fr-FR" sz="1800" dirty="0" smtClean="0"/>
              <a:t>mise à jour régulièrement ( prochain millésime prévu pour 2020)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 encore peu connue et utilisée en 17</a:t>
            </a:r>
          </a:p>
          <a:p>
            <a:pPr lvl="1" algn="l"/>
            <a:endParaRPr lang="fr-FR" sz="1800" dirty="0" smtClean="0"/>
          </a:p>
          <a:p>
            <a:pPr algn="l"/>
            <a:r>
              <a:rPr lang="fr-FR" sz="2000" dirty="0" smtClean="0"/>
              <a:t>L’OCS régionale est-elle suffisante pour répondre aux besoins métiers en Charente-Maritime ?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endParaRPr lang="fr-FR" sz="1800" dirty="0"/>
          </a:p>
          <a:p>
            <a:pPr lvl="1" algn="l"/>
            <a:endParaRPr lang="fr-FR" sz="1800" dirty="0" smtClean="0"/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endParaRPr lang="fr-FR" sz="2000" dirty="0" smtClean="0"/>
          </a:p>
          <a:p>
            <a:pPr indent="0" algn="l">
              <a:buNone/>
            </a:pPr>
            <a:endParaRPr lang="fr-FR" sz="2200" dirty="0" smtClean="0"/>
          </a:p>
          <a:p>
            <a:pPr lvl="1" algn="l"/>
            <a:endParaRPr lang="fr-FR" sz="1800" dirty="0" smtClean="0"/>
          </a:p>
          <a:p>
            <a:pPr algn="l"/>
            <a:endParaRPr lang="fr-FR" sz="22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lvl="1" algn="l"/>
            <a:endParaRPr lang="fr-FR" sz="1600" dirty="0" smtClean="0"/>
          </a:p>
          <a:p>
            <a:pPr lvl="1" algn="l">
              <a:buFont typeface="Arial" panose="020B0604020202020204" pitchFamily="34" charset="0"/>
              <a:buChar char="•"/>
            </a:pP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405222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431800" y="3310466"/>
            <a:ext cx="8322733" cy="1794934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chemeClr val="tx2"/>
                </a:solidFill>
              </a:rPr>
              <a:t>Cas d’usages</a:t>
            </a:r>
            <a:br>
              <a:rPr lang="fr-FR" sz="3600" dirty="0" smtClean="0">
                <a:solidFill>
                  <a:schemeClr val="tx2"/>
                </a:solidFill>
              </a:rPr>
            </a:br>
            <a:r>
              <a:rPr lang="fr-FR" sz="3600" dirty="0" smtClean="0">
                <a:solidFill>
                  <a:schemeClr val="tx2"/>
                </a:solidFill>
              </a:rPr>
              <a:t/>
            </a:r>
            <a:br>
              <a:rPr lang="fr-FR" sz="3600" dirty="0" smtClean="0">
                <a:solidFill>
                  <a:schemeClr val="tx2"/>
                </a:solidFill>
              </a:rPr>
            </a:br>
            <a:r>
              <a:rPr lang="fr-FR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Dans tous les cas, l’OCS peut servir d’information brute (qui y’</a:t>
            </a:r>
            <a:r>
              <a:rPr lang="fr-FR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a-t-il</a:t>
            </a:r>
            <a:r>
              <a:rPr lang="fr-FR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à tel endroit, à telle date) et de donnée d’évolution (comment a évolué telle zone d’un millésime à un autre).</a:t>
            </a:r>
            <a:br>
              <a:rPr lang="fr-FR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989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Consommation foncière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191045A1-3461-4D09-BD10-470ECD9A5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66" y="2319865"/>
            <a:ext cx="4261624" cy="262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4C54D0F8-FD02-4739-A1F1-0FA82A714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244" y="2193865"/>
            <a:ext cx="463758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Consommation foncière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C1C4A7D0-A5A4-44D7-A7E8-FF719EF36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5" y="1617288"/>
            <a:ext cx="8930855" cy="328491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D369E6E9-FAF8-499A-A534-220D2B921B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741" t="25664" r="737" b="23655"/>
          <a:stretch/>
        </p:blipFill>
        <p:spPr>
          <a:xfrm>
            <a:off x="3680188" y="4521505"/>
            <a:ext cx="1691967" cy="105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Consommation foncière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89E280F8-98D9-44F8-9F3A-93A8B00D3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60" y="1985118"/>
            <a:ext cx="8781373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7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Consommation foncière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CFB7CD27-E722-4D9F-8AEB-4BAB2930D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73" y="1660638"/>
            <a:ext cx="8543916" cy="410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Enveloppes urbaines</a:t>
            </a:r>
            <a:endParaRPr lang="fr-FR" sz="2400" dirty="0">
              <a:solidFill>
                <a:schemeClr val="tx2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360" y="1664092"/>
            <a:ext cx="4572411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Enveloppes urbaines</a:t>
            </a:r>
            <a:endParaRPr lang="fr-FR" sz="2400" dirty="0">
              <a:solidFill>
                <a:schemeClr val="tx2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2605" y="1715260"/>
            <a:ext cx="4489538" cy="4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Enveloppes urbaines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Bâtiments </a:t>
            </a:r>
            <a:r>
              <a:rPr lang="fr-FR" sz="1800" dirty="0"/>
              <a:t>année N du PCI inclus dans les postes de l’OCS considérés comme urbains</a:t>
            </a:r>
          </a:p>
          <a:p>
            <a:r>
              <a:rPr lang="fr-FR" sz="1800" dirty="0"/>
              <a:t>Dilatation-érosion sur les bâtiments (distance empirique de 30m / -25m)</a:t>
            </a:r>
          </a:p>
          <a:p>
            <a:r>
              <a:rPr lang="fr-FR" sz="1800" dirty="0"/>
              <a:t>Suppression des trous </a:t>
            </a:r>
          </a:p>
          <a:p>
            <a:pPr marL="285750" indent="-285750">
              <a:buFontTx/>
              <a:buChar char="-"/>
            </a:pPr>
            <a:endParaRPr lang="fr-FR" sz="1800" dirty="0"/>
          </a:p>
          <a:p>
            <a:r>
              <a:rPr lang="fr-FR" sz="1800" dirty="0"/>
              <a:t>Nombre de bâtis durs et légers</a:t>
            </a:r>
          </a:p>
          <a:p>
            <a:r>
              <a:rPr lang="fr-FR" sz="1800" dirty="0"/>
              <a:t>Nombre de locaux d’habitation, de commerces par enveloppes (via MAJIC)</a:t>
            </a:r>
          </a:p>
          <a:p>
            <a:r>
              <a:rPr lang="fr-FR" sz="1800" dirty="0"/>
              <a:t>Superficie des enveloppes</a:t>
            </a:r>
          </a:p>
          <a:p>
            <a:r>
              <a:rPr lang="fr-FR" sz="1800" dirty="0"/>
              <a:t>Comparaison d’une année à l’autre</a:t>
            </a:r>
          </a:p>
          <a:p>
            <a:r>
              <a:rPr lang="fr-FR" sz="1800" dirty="0"/>
              <a:t>…</a:t>
            </a:r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10278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Potentiel Foncier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980" y="1685451"/>
            <a:ext cx="7362302" cy="477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Potentiel Foncier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4ABD4888-8705-4EBB-84CF-04E343969F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9502"/>
            <a:ext cx="9266764" cy="304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9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96333" y="3022599"/>
            <a:ext cx="8322733" cy="570970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chemeClr val="tx2"/>
                </a:solidFill>
              </a:rPr>
              <a:t>Qu’est-ce qu’une OCS</a:t>
            </a:r>
            <a:endParaRPr lang="fr-FR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59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Suivi diachronique des zones d'activités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2400" y="1879082"/>
            <a:ext cx="4864533" cy="434579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B6727540-6162-4EBA-8791-10D42FB2464F}"/>
              </a:ext>
            </a:extLst>
          </p:cNvPr>
          <p:cNvSpPr txBox="1"/>
          <p:nvPr/>
        </p:nvSpPr>
        <p:spPr>
          <a:xfrm>
            <a:off x="236287" y="2977156"/>
            <a:ext cx="3302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Zone d’activité Ouest St Pierre </a:t>
            </a:r>
            <a:br>
              <a:rPr lang="fr-FR" b="1" dirty="0"/>
            </a:br>
            <a:r>
              <a:rPr lang="fr-FR" b="1" dirty="0"/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124363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Suivi diachronique des zones d'activités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2400" y="1879082"/>
            <a:ext cx="4864533" cy="434579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B6727540-6162-4EBA-8791-10D42FB2464F}"/>
              </a:ext>
            </a:extLst>
          </p:cNvPr>
          <p:cNvSpPr txBox="1"/>
          <p:nvPr/>
        </p:nvSpPr>
        <p:spPr>
          <a:xfrm>
            <a:off x="236287" y="2977156"/>
            <a:ext cx="3353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Zone d’activité Ouest St Pierre </a:t>
            </a:r>
            <a:br>
              <a:rPr lang="fr-FR" b="1" dirty="0"/>
            </a:br>
            <a:r>
              <a:rPr lang="fr-FR" b="1" dirty="0" smtClean="0"/>
              <a:t>2018</a:t>
            </a:r>
            <a:endParaRPr lang="fr-FR" b="1" dirty="0"/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2400" y="1874342"/>
            <a:ext cx="4864533" cy="435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Suivi diachronique des zones d'activités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2400" y="1879082"/>
            <a:ext cx="4864533" cy="43457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2399" y="1879082"/>
            <a:ext cx="4864533" cy="434884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6EAC85A0-8086-430D-B156-B654F90D5434}"/>
              </a:ext>
            </a:extLst>
          </p:cNvPr>
          <p:cNvSpPr txBox="1"/>
          <p:nvPr/>
        </p:nvSpPr>
        <p:spPr>
          <a:xfrm>
            <a:off x="584200" y="2160545"/>
            <a:ext cx="317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Zone d’activité Ouest St Pierre </a:t>
            </a:r>
            <a:br>
              <a:rPr lang="fr-FR" b="1" dirty="0"/>
            </a:br>
            <a:r>
              <a:rPr lang="fr-FR" b="1" dirty="0"/>
              <a:t>Evolution 2006-2018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496A7460-1E0F-46A0-B0C7-885E255D387D}"/>
              </a:ext>
            </a:extLst>
          </p:cNvPr>
          <p:cNvSpPr txBox="1"/>
          <p:nvPr/>
        </p:nvSpPr>
        <p:spPr>
          <a:xfrm>
            <a:off x="747736" y="3739619"/>
            <a:ext cx="2811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Evolution chiffrée</a:t>
            </a:r>
          </a:p>
          <a:p>
            <a:pPr algn="ctr"/>
            <a:r>
              <a:rPr lang="fr-FR" sz="1600" dirty="0"/>
              <a:t>+ 4 ha</a:t>
            </a:r>
          </a:p>
          <a:p>
            <a:pPr algn="ctr"/>
            <a:r>
              <a:rPr lang="fr-FR" sz="1600" dirty="0"/>
              <a:t>+ 30%</a:t>
            </a:r>
          </a:p>
          <a:p>
            <a:pPr algn="ctr"/>
            <a:r>
              <a:rPr lang="fr-FR" sz="1600" dirty="0"/>
              <a:t>+2,1% par an</a:t>
            </a:r>
          </a:p>
        </p:txBody>
      </p:sp>
    </p:spTree>
    <p:extLst>
      <p:ext uri="{BB962C8B-B14F-4D97-AF65-F5344CB8AC3E}">
        <p14:creationId xmlns:p14="http://schemas.microsoft.com/office/powerpoint/2010/main" val="23316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Contrôle des surfaces de campings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5063066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Déclaration </a:t>
            </a:r>
            <a:r>
              <a:rPr lang="fr-FR" sz="1800" dirty="0"/>
              <a:t>en préfecture des surfaces de camping par les propriétaires</a:t>
            </a:r>
          </a:p>
          <a:p>
            <a:r>
              <a:rPr lang="fr-FR" sz="1800" dirty="0"/>
              <a:t>L’OCS peut permettre de contrôler de manière facilitée les dépassements de zonages déclarés</a:t>
            </a:r>
          </a:p>
          <a:p>
            <a:r>
              <a:rPr lang="fr-FR" sz="1800" dirty="0"/>
              <a:t>L’OCS peut également permettre de suivre l’évolution de ceux-ci (la donnée préfectorale peut s’avérer peu aisée à renouveler)</a:t>
            </a:r>
          </a:p>
          <a:p>
            <a:pPr marL="285750" indent="-285750">
              <a:buFontTx/>
              <a:buChar char="-"/>
            </a:pPr>
            <a:endParaRPr lang="fr-FR" sz="1800" dirty="0"/>
          </a:p>
          <a:p>
            <a:r>
              <a:rPr lang="fr-FR" sz="1800" dirty="0"/>
              <a:t>A l’inverse, la donnée préfecture peut servir de donnée exogène lors du </a:t>
            </a:r>
            <a:r>
              <a:rPr lang="fr-FR" sz="1800" dirty="0" err="1"/>
              <a:t>recettage</a:t>
            </a:r>
            <a:r>
              <a:rPr lang="fr-FR" sz="1800" dirty="0"/>
              <a:t> de la donnée OCS</a:t>
            </a:r>
          </a:p>
          <a:p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	</a:t>
            </a:r>
            <a:r>
              <a:rPr lang="fr-FR" sz="1800" dirty="0"/>
              <a:t>	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24920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Contrôle des surfaces de campings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8318EB0B-C576-44E1-934B-6A14712B2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779" y="1915689"/>
            <a:ext cx="5560154" cy="407871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E5FD9B0A-F40D-4816-A212-92170CF0E1A8}"/>
              </a:ext>
            </a:extLst>
          </p:cNvPr>
          <p:cNvSpPr txBox="1"/>
          <p:nvPr/>
        </p:nvSpPr>
        <p:spPr>
          <a:xfrm>
            <a:off x="420382" y="2753432"/>
            <a:ext cx="28713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Déclaration en préfecture des surfaces de camping par les propriétaires</a:t>
            </a:r>
          </a:p>
        </p:txBody>
      </p:sp>
    </p:spTree>
    <p:extLst>
      <p:ext uri="{BB962C8B-B14F-4D97-AF65-F5344CB8AC3E}">
        <p14:creationId xmlns:p14="http://schemas.microsoft.com/office/powerpoint/2010/main" val="3856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Contrôle des surfaces de campings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E5FD9B0A-F40D-4816-A212-92170CF0E1A8}"/>
              </a:ext>
            </a:extLst>
          </p:cNvPr>
          <p:cNvSpPr txBox="1"/>
          <p:nvPr/>
        </p:nvSpPr>
        <p:spPr>
          <a:xfrm>
            <a:off x="420382" y="2753432"/>
            <a:ext cx="287130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Poste 11231 de l’OCS PMO</a:t>
            </a:r>
          </a:p>
          <a:p>
            <a:pPr marL="342900" indent="-342900">
              <a:buAutoNum type="arabicPeriod"/>
            </a:pPr>
            <a:r>
              <a:rPr lang="fr-FR" dirty="0"/>
              <a:t>Territoires artificialisés</a:t>
            </a:r>
          </a:p>
          <a:p>
            <a:r>
              <a:rPr lang="fr-FR" dirty="0"/>
              <a:t>11. Zones urbanisées</a:t>
            </a:r>
          </a:p>
          <a:p>
            <a:r>
              <a:rPr lang="fr-FR" dirty="0"/>
              <a:t>112. Tissu urbain discontinu</a:t>
            </a:r>
          </a:p>
          <a:p>
            <a:r>
              <a:rPr lang="fr-FR" dirty="0"/>
              <a:t>1123. Habitations de loisir</a:t>
            </a:r>
          </a:p>
          <a:p>
            <a:r>
              <a:rPr lang="fr-FR" dirty="0"/>
              <a:t>11231. Campings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CA65B286-C3A1-4CC3-B96F-3DD845F91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1821600"/>
            <a:ext cx="5714635" cy="42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55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Contrôle des surfaces de campings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E5FD9B0A-F40D-4816-A212-92170CF0E1A8}"/>
              </a:ext>
            </a:extLst>
          </p:cNvPr>
          <p:cNvSpPr txBox="1"/>
          <p:nvPr/>
        </p:nvSpPr>
        <p:spPr>
          <a:xfrm>
            <a:off x="420382" y="2753432"/>
            <a:ext cx="287130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Superposition des 2 données. </a:t>
            </a:r>
          </a:p>
          <a:p>
            <a:r>
              <a:rPr lang="fr-FR" dirty="0"/>
              <a:t>L’OCS n’est pas une donnée obligatoire, mais elle accélère le traitement.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7BCFD303-319D-439C-806A-3B01EC23C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1821600"/>
            <a:ext cx="5729542" cy="42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4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/>
              <a:t>Transformation des sols </a:t>
            </a:r>
            <a:r>
              <a:rPr lang="fr-FR" sz="2400" dirty="0" err="1" smtClean="0"/>
              <a:t>agricles</a:t>
            </a:r>
            <a:endParaRPr lang="fr-FR" sz="2400" dirty="0"/>
          </a:p>
        </p:txBody>
      </p:sp>
      <p:pic>
        <p:nvPicPr>
          <p:cNvPr id="7" name="Image 6">
            <a:hlinkClick r:id="rId2"/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8569" y="1745448"/>
            <a:ext cx="8508364" cy="394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03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Etat Initial de l’Environnement, SCOT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436BE5C4-5EAB-4D95-B9E5-CF336D619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461" y="1595996"/>
            <a:ext cx="2794663" cy="19701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E761DE7D-734C-4168-B657-9099DE0AF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7" y="1595996"/>
            <a:ext cx="2795552" cy="19701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357A3496-C203-439F-9327-FC3B59238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234" y="1595996"/>
            <a:ext cx="2787072" cy="19737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380955E8-8452-4C35-814B-4D8FE42477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71" y="3940774"/>
            <a:ext cx="2793108" cy="197376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56D414E4-BA04-41F7-AF8B-5E4C6BAFF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5216" y="3940774"/>
            <a:ext cx="2793107" cy="196675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5150DD47-6D2D-421A-ACAA-6491EE0B44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8461" y="3940774"/>
            <a:ext cx="2794663" cy="197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Trame Verte et Bleue</a:t>
            </a:r>
          </a:p>
        </p:txBody>
      </p:sp>
      <p:pic>
        <p:nvPicPr>
          <p:cNvPr id="11" name="Espace réservé du contenu 4">
            <a:extLst>
              <a:ext uri="{FF2B5EF4-FFF2-40B4-BE49-F238E27FC236}">
                <a16:creationId xmlns="" xmlns:a16="http://schemas.microsoft.com/office/drawing/2014/main" id="{A4A7402E-988F-4266-8C47-667355CEB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93" y="1600198"/>
            <a:ext cx="6623539" cy="496765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9547C909-AD2F-4007-ADDA-270FF9384D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22"/>
          <a:stretch/>
        </p:blipFill>
        <p:spPr>
          <a:xfrm>
            <a:off x="99589" y="2844283"/>
            <a:ext cx="2053179" cy="147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3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Qu’est-ce qu’une Occupation du sol ?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Une cartographie synthétique et exhaustive d’un territoire à un instant t</a:t>
            </a:r>
          </a:p>
          <a:p>
            <a:pPr marL="0" indent="0">
              <a:buNone/>
            </a:pPr>
            <a:endParaRPr lang="fr-FR" sz="1800" dirty="0" smtClean="0"/>
          </a:p>
          <a:p>
            <a:r>
              <a:rPr lang="fr-FR" sz="1800" dirty="0" smtClean="0"/>
              <a:t>Ce n’est pas une photographie du territoire ≠ image aérienne</a:t>
            </a:r>
          </a:p>
          <a:p>
            <a:pPr marL="0" indent="0">
              <a:buNone/>
            </a:pPr>
            <a:endParaRPr lang="fr-FR" sz="1800" dirty="0" smtClean="0"/>
          </a:p>
          <a:p>
            <a:r>
              <a:rPr lang="fr-FR" sz="1800" dirty="0" smtClean="0"/>
              <a:t>Les différents types d’espaces sont analysés et classés selon une typologie ou nomenclature, véritable grille de lecture du territoire </a:t>
            </a:r>
          </a:p>
          <a:p>
            <a:endParaRPr lang="fr-FR" sz="1800" dirty="0"/>
          </a:p>
          <a:p>
            <a:r>
              <a:rPr lang="fr-FR" sz="1800" dirty="0" smtClean="0"/>
              <a:t>La création de plusieurs millésimes d’une même occupation du sol permettra une analyse diachronique </a:t>
            </a:r>
            <a:endParaRPr lang="fr-FR" sz="1800" dirty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>
              <a:buFont typeface="Arial" panose="020B0604020202020204" pitchFamily="34" charset="0"/>
              <a:buChar char="•"/>
            </a:pP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406870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Trame Verte et Bleue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BE5D9402-4FD2-4111-B2E6-9E511235D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93" y="1600200"/>
            <a:ext cx="6623536" cy="496765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9547C909-AD2F-4007-ADDA-270FF9384D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22"/>
          <a:stretch/>
        </p:blipFill>
        <p:spPr>
          <a:xfrm>
            <a:off x="99589" y="2844283"/>
            <a:ext cx="2053179" cy="147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4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Trame Verte et Bleue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87BE5A3A-3CAD-46BA-9F6E-2998650B18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93" y="1600200"/>
            <a:ext cx="6623536" cy="496765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76671978-B88B-4F72-8672-FCBE7522D0F7}"/>
              </a:ext>
            </a:extLst>
          </p:cNvPr>
          <p:cNvSpPr txBox="1"/>
          <p:nvPr/>
        </p:nvSpPr>
        <p:spPr>
          <a:xfrm>
            <a:off x="369117" y="2492463"/>
            <a:ext cx="174103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L’OCS est la donnée d’entrée dans la détermination des trames et sous-trames.</a:t>
            </a:r>
          </a:p>
        </p:txBody>
      </p:sp>
    </p:spTree>
    <p:extLst>
      <p:ext uri="{BB962C8B-B14F-4D97-AF65-F5344CB8AC3E}">
        <p14:creationId xmlns:p14="http://schemas.microsoft.com/office/powerpoint/2010/main" val="104376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/>
              <a:t>Trame Verte et Bleue</a:t>
            </a:r>
          </a:p>
        </p:txBody>
      </p:sp>
      <p:pic>
        <p:nvPicPr>
          <p:cNvPr id="6" name="Espace réservé du contenu 4">
            <a:extLst>
              <a:ext uri="{FF2B5EF4-FFF2-40B4-BE49-F238E27FC236}">
                <a16:creationId xmlns="" xmlns:a16="http://schemas.microsoft.com/office/drawing/2014/main" id="{D59371A8-4CB9-42AE-B82A-F25554051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93" y="1600200"/>
            <a:ext cx="6623536" cy="496765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76671978-B88B-4F72-8672-FCBE7522D0F7}"/>
              </a:ext>
            </a:extLst>
          </p:cNvPr>
          <p:cNvSpPr txBox="1"/>
          <p:nvPr/>
        </p:nvSpPr>
        <p:spPr>
          <a:xfrm>
            <a:off x="369117" y="2492463"/>
            <a:ext cx="174103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L’OCS est la donnée d’entrée dans la détermination des trames et sous-trames.</a:t>
            </a:r>
          </a:p>
        </p:txBody>
      </p:sp>
    </p:spTree>
    <p:extLst>
      <p:ext uri="{BB962C8B-B14F-4D97-AF65-F5344CB8AC3E}">
        <p14:creationId xmlns:p14="http://schemas.microsoft.com/office/powerpoint/2010/main" val="163191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/>
              <a:t>Localisation des haies</a:t>
            </a:r>
            <a:endParaRPr lang="fr-FR" sz="2400" dirty="0"/>
          </a:p>
        </p:txBody>
      </p:sp>
      <p:pic>
        <p:nvPicPr>
          <p:cNvPr id="5" name="Image 4">
            <a:hlinkClick r:id="rId2"/>
            <a:extLst>
              <a:ext uri="{FF2B5EF4-FFF2-40B4-BE49-F238E27FC236}">
                <a16:creationId xmlns="" xmlns:a16="http://schemas.microsoft.com/office/drawing/2014/main" id="{5F44D0D3-6DC3-452D-82DC-FECE34118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5877" y="1596707"/>
            <a:ext cx="6959377" cy="491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9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/>
              <a:t>Tour de table </a:t>
            </a:r>
            <a:endParaRPr lang="fr-FR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91" y="2144224"/>
            <a:ext cx="7104185" cy="357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Les différentes OCS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A l’échelle Européenne : Corine Land </a:t>
            </a:r>
            <a:r>
              <a:rPr lang="fr-FR" sz="1800" dirty="0" err="1" smtClean="0"/>
              <a:t>Cover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Produite dans le cadre du programme d’observation de la terre </a:t>
            </a:r>
            <a:r>
              <a:rPr lang="fr-FR" sz="1800" dirty="0" err="1" smtClean="0"/>
              <a:t>Copernicus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Initiée en 1985 </a:t>
            </a:r>
            <a:r>
              <a:rPr lang="fr-FR" sz="1800" dirty="0" smtClean="0">
                <a:sym typeface="Wingdings" panose="05000000000000000000" pitchFamily="2" charset="2"/>
              </a:rPr>
              <a:t> modèle qui sera décliné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Couvre 39 Etats de l’UE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Permet de suivre l’artificialisation au niveau européen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Produite par photo-interprétation d’images satellitaires ( 20m de précision)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Disponible pour les millésime 1990-2000-2006-2012-2018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Mais une donnée à faible résolution et précision</a:t>
            </a:r>
          </a:p>
          <a:p>
            <a:pPr lvl="1" algn="l"/>
            <a:endParaRPr lang="fr-FR" sz="1800" dirty="0" smtClean="0"/>
          </a:p>
          <a:p>
            <a:pPr marL="0" indent="0">
              <a:buNone/>
            </a:pPr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>
              <a:buFont typeface="Arial" panose="020B0604020202020204" pitchFamily="34" charset="0"/>
              <a:buChar char="•"/>
            </a:pP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32157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Les différentes OCS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86321" y="1540934"/>
            <a:ext cx="8957679" cy="3600000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A l’échelle nationale : OCS GE produite par l’IGN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/>
              <a:t> </a:t>
            </a:r>
            <a:r>
              <a:rPr lang="fr-FR" sz="1800" dirty="0" smtClean="0"/>
              <a:t>Une OCS à grande échelle en 2D = couverture et l’usage du sol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/>
              <a:t> </a:t>
            </a:r>
            <a:r>
              <a:rPr lang="fr-FR" sz="1800" dirty="0" smtClean="0"/>
              <a:t>Basée sur les données RGE, RPG ensuite validées et complétés par photo-interprétation</a:t>
            </a:r>
          </a:p>
          <a:p>
            <a:pPr marL="628650" lvl="1" indent="-1714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 Des partenariats entre IGN et les territoires</a:t>
            </a:r>
          </a:p>
          <a:p>
            <a:pPr marL="1200150" lvl="2" indent="-285750" algn="l">
              <a:buFont typeface="Wingdings" panose="05000000000000000000" pitchFamily="2" charset="2"/>
              <a:buChar char="à"/>
            </a:pPr>
            <a:r>
              <a:rPr lang="fr-FR" sz="1600" dirty="0">
                <a:sym typeface="Wingdings" panose="05000000000000000000" pitchFamily="2" charset="2"/>
              </a:rPr>
              <a:t>C</a:t>
            </a:r>
            <a:r>
              <a:rPr lang="fr-FR" sz="1600" dirty="0" smtClean="0">
                <a:sym typeface="Wingdings" panose="05000000000000000000" pitchFamily="2" charset="2"/>
              </a:rPr>
              <a:t>ouverture partielle </a:t>
            </a:r>
          </a:p>
          <a:p>
            <a:pPr marL="1200150" lvl="2" indent="-285750" algn="l">
              <a:buFont typeface="Wingdings" panose="05000000000000000000" pitchFamily="2" charset="2"/>
              <a:buChar char="à"/>
            </a:pPr>
            <a:r>
              <a:rPr lang="fr-FR" sz="1600" dirty="0" smtClean="0">
                <a:sym typeface="Wingdings" panose="05000000000000000000" pitchFamily="2" charset="2"/>
              </a:rPr>
              <a:t>Adaptation de la nomenclature </a:t>
            </a:r>
          </a:p>
          <a:p>
            <a:pPr marL="1200150" lvl="2" indent="-285750" algn="l">
              <a:buFont typeface="Wingdings" panose="05000000000000000000" pitchFamily="2" charset="2"/>
              <a:buChar char="à"/>
            </a:pPr>
            <a:endParaRPr lang="fr-FR" sz="1400" dirty="0" smtClean="0"/>
          </a:p>
          <a:p>
            <a:pPr marL="0" indent="0">
              <a:buNone/>
            </a:pPr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>
              <a:buFont typeface="Arial" panose="020B0604020202020204" pitchFamily="34" charset="0"/>
              <a:buChar char="•"/>
            </a:pPr>
            <a:endParaRPr lang="fr-FR" sz="1800" dirty="0" smtClean="0"/>
          </a:p>
        </p:txBody>
      </p:sp>
      <p:pic>
        <p:nvPicPr>
          <p:cNvPr id="1026" name="Picture 2" descr="Carte des territoires couverts par l'OCSGE au premier semestre 2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21" y="-3806825"/>
            <a:ext cx="343265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227" y="2968596"/>
            <a:ext cx="3432345" cy="36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7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Les différentes OCS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A l’échelle Régionale : OCS Nouvelle Aquitaine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Produite initialement sur la bande littoral aquitaine par le GIP Littoral, la Région et le GIP </a:t>
            </a:r>
            <a:r>
              <a:rPr lang="fr-FR" sz="1800" dirty="0" err="1" smtClean="0"/>
              <a:t>Atgeri</a:t>
            </a:r>
            <a:endParaRPr lang="fr-FR" sz="1800" dirty="0" smtClean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Etendu à l’Aquitaine puis à la Nouvelle-Aquitaine en 2018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Produite par photo-interprétation d’</a:t>
            </a:r>
            <a:r>
              <a:rPr lang="fr-FR" sz="1800" dirty="0" err="1" smtClean="0"/>
              <a:t>orthophoto</a:t>
            </a:r>
            <a:r>
              <a:rPr lang="fr-FR" sz="1800" dirty="0" smtClean="0"/>
              <a:t> IGN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3 millésimes : </a:t>
            </a:r>
            <a:r>
              <a:rPr lang="fr-FR" sz="1800" dirty="0" smtClean="0"/>
              <a:t>2009-2015 </a:t>
            </a:r>
            <a:r>
              <a:rPr lang="fr-FR" sz="1800" dirty="0" smtClean="0"/>
              <a:t>( correspondant pour le 17 aux </a:t>
            </a:r>
            <a:r>
              <a:rPr lang="fr-FR" sz="1800" dirty="0" err="1" smtClean="0"/>
              <a:t>orthophotos</a:t>
            </a:r>
            <a:r>
              <a:rPr lang="fr-FR" sz="1800" dirty="0" smtClean="0"/>
              <a:t> de </a:t>
            </a:r>
            <a:r>
              <a:rPr lang="fr-FR" sz="1800" dirty="0" smtClean="0"/>
              <a:t>2010-2014</a:t>
            </a:r>
            <a:r>
              <a:rPr lang="fr-FR" sz="1800" dirty="0" smtClean="0"/>
              <a:t>)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1 millésime historique 1985 pour les SCOT Littoraux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 smtClean="0"/>
              <a:t>1 millésime 2020 en projet produit à partir d’images satellitaires</a:t>
            </a:r>
          </a:p>
          <a:p>
            <a:pPr marL="0" indent="0">
              <a:buNone/>
            </a:pPr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/>
            <a:endParaRPr lang="fr-FR" sz="1800" dirty="0" smtClean="0"/>
          </a:p>
          <a:p>
            <a:pPr lvl="1" algn="l">
              <a:buFont typeface="Arial" panose="020B0604020202020204" pitchFamily="34" charset="0"/>
              <a:buChar char="•"/>
            </a:pP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40443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584200" y="897466"/>
            <a:ext cx="8322733" cy="57097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Les différentes OCS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127563" y="1540934"/>
            <a:ext cx="8957679" cy="4622800"/>
          </a:xfrm>
        </p:spPr>
        <p:txBody>
          <a:bodyPr/>
          <a:lstStyle/>
          <a:p>
            <a:endParaRPr lang="fr-FR" sz="1800" dirty="0" smtClean="0"/>
          </a:p>
          <a:p>
            <a:r>
              <a:rPr lang="fr-FR" sz="1800" dirty="0" smtClean="0"/>
              <a:t>A l’échelle du département : les OCS locales toutes produites avant 2018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 smtClean="0">
                <a:sym typeface="Wingdings" panose="05000000000000000000" pitchFamily="2" charset="2"/>
              </a:rPr>
              <a:t>CDA La Rochelle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 smtClean="0">
                <a:sym typeface="Wingdings" panose="05000000000000000000" pitchFamily="2" charset="2"/>
              </a:rPr>
              <a:t>Aunis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 smtClean="0">
                <a:sym typeface="Wingdings" panose="05000000000000000000" pitchFamily="2" charset="2"/>
              </a:rPr>
              <a:t>PMO</a:t>
            </a:r>
          </a:p>
          <a:p>
            <a:pPr marL="742950" lvl="1" indent="-285750" algn="l">
              <a:buFont typeface="Wingdings" panose="05000000000000000000" pitchFamily="2" charset="2"/>
              <a:buChar char="à"/>
            </a:pPr>
            <a:r>
              <a:rPr lang="fr-FR" sz="1800" dirty="0" smtClean="0">
                <a:sym typeface="Wingdings" panose="05000000000000000000" pitchFamily="2" charset="2"/>
              </a:rPr>
              <a:t>CARA</a:t>
            </a: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9423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71267CD676F244A51318530051B08F" ma:contentTypeVersion="4" ma:contentTypeDescription="Crée un document." ma:contentTypeScope="" ma:versionID="90c34dd893f682a27aaa5e7b6e895b76">
  <xsd:schema xmlns:xsd="http://www.w3.org/2001/XMLSchema" xmlns:xs="http://www.w3.org/2001/XMLSchema" xmlns:p="http://schemas.microsoft.com/office/2006/metadata/properties" xmlns:ns2="75f25ddd-9f73-4f28-bacb-e3085d6e9f6e" targetNamespace="http://schemas.microsoft.com/office/2006/metadata/properties" ma:root="true" ma:fieldsID="cd88b99e7ee4a8c9ce3570f18ccd92a7" ns2:_="">
    <xsd:import namespace="75f25ddd-9f73-4f28-bacb-e3085d6e9f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f25ddd-9f73-4f28-bacb-e3085d6e9f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C2CFF8-ACFF-4313-BA5A-A9A101A320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f25ddd-9f73-4f28-bacb-e3085d6e9f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9FB166-2D3B-4C5C-8BDC-1AE6001D0F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C310B3-6A7B-4769-83B6-1510FC4DA1BE}">
  <ds:schemaRefs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75f25ddd-9f73-4f28-bacb-e3085d6e9f6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19903</TotalTime>
  <Words>1345</Words>
  <Application>Microsoft Office PowerPoint</Application>
  <PresentationFormat>Affichage à l'écran (4:3)</PresentationFormat>
  <Paragraphs>417</Paragraphs>
  <Slides>54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54</vt:i4>
      </vt:variant>
    </vt:vector>
  </HeadingPairs>
  <TitlesOfParts>
    <vt:vector size="60" baseType="lpstr">
      <vt:lpstr>Arial</vt:lpstr>
      <vt:lpstr>Calibri</vt:lpstr>
      <vt:lpstr>Courier New</vt:lpstr>
      <vt:lpstr>Distro</vt:lpstr>
      <vt:lpstr>Wingdings</vt:lpstr>
      <vt:lpstr>Thème Office</vt:lpstr>
      <vt:lpstr>Groupe de travail OCS  septembre 2020 </vt:lpstr>
      <vt:lpstr>Ordre du jour </vt:lpstr>
      <vt:lpstr>Contexte et objectifs</vt:lpstr>
      <vt:lpstr>Qu’est-ce qu’une OCS</vt:lpstr>
      <vt:lpstr>Qu’est-ce qu’une Occupation du sol ?</vt:lpstr>
      <vt:lpstr>Les différentes OCS</vt:lpstr>
      <vt:lpstr>Les différentes OCS</vt:lpstr>
      <vt:lpstr>Les différentes OCS</vt:lpstr>
      <vt:lpstr>Les différentes OCS</vt:lpstr>
      <vt:lpstr>La nomenclature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Nomenclature: les définitions</vt:lpstr>
      <vt:lpstr>Nomenclature: les définitions</vt:lpstr>
      <vt:lpstr>UMC/ULC</vt:lpstr>
      <vt:lpstr>Echelle de numérisation</vt:lpstr>
      <vt:lpstr>Echelle de numérisation</vt:lpstr>
      <vt:lpstr>La méthode de création: les données utilisées</vt:lpstr>
      <vt:lpstr>La méthode de création: les données utilisées</vt:lpstr>
      <vt:lpstr>La méthode de création: la technique employée</vt:lpstr>
      <vt:lpstr>La méthode de création: la technique employée</vt:lpstr>
      <vt:lpstr>La méthode de création: la technique employée *</vt:lpstr>
      <vt:lpstr>Les limites</vt:lpstr>
      <vt:lpstr>Les limites</vt:lpstr>
      <vt:lpstr>Les limites</vt:lpstr>
      <vt:lpstr>Cas d’usages  Dans tous les cas, l’OCS peut servir d’information brute (qui y’a-t-il à tel endroit, à telle date) et de donnée d’évolution (comment a évolué telle zone d’un millésime à un autre). </vt:lpstr>
      <vt:lpstr>Consommation foncière</vt:lpstr>
      <vt:lpstr>Consommation foncière</vt:lpstr>
      <vt:lpstr>Consommation foncière</vt:lpstr>
      <vt:lpstr>Consommation foncière</vt:lpstr>
      <vt:lpstr>Enveloppes urbaines</vt:lpstr>
      <vt:lpstr>Enveloppes urbaines</vt:lpstr>
      <vt:lpstr>Enveloppes urbaines</vt:lpstr>
      <vt:lpstr>Potentiel Foncier</vt:lpstr>
      <vt:lpstr>Potentiel Foncier</vt:lpstr>
      <vt:lpstr>Suivi diachronique des zones d'activités</vt:lpstr>
      <vt:lpstr>Suivi diachronique des zones d'activités</vt:lpstr>
      <vt:lpstr>Suivi diachronique des zones d'activités</vt:lpstr>
      <vt:lpstr>Contrôle des surfaces de campings</vt:lpstr>
      <vt:lpstr>Contrôle des surfaces de campings</vt:lpstr>
      <vt:lpstr>Contrôle des surfaces de campings</vt:lpstr>
      <vt:lpstr>Contrôle des surfaces de campings</vt:lpstr>
      <vt:lpstr>Transformation des sols agricles</vt:lpstr>
      <vt:lpstr>Etat Initial de l’Environnement, SCOT</vt:lpstr>
      <vt:lpstr>Trame Verte et Bleue</vt:lpstr>
      <vt:lpstr>Trame Verte et Bleue</vt:lpstr>
      <vt:lpstr>Trame Verte et Bleue</vt:lpstr>
      <vt:lpstr>Trame Verte et Bleue</vt:lpstr>
      <vt:lpstr>Localisation des haies</vt:lpstr>
      <vt:lpstr>Tour de table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BROSSARD</dc:creator>
  <cp:lastModifiedBy>Helene LEUFROY</cp:lastModifiedBy>
  <cp:revision>268</cp:revision>
  <cp:lastPrinted>2015-01-20T14:01:38Z</cp:lastPrinted>
  <dcterms:created xsi:type="dcterms:W3CDTF">2014-07-30T10:04:34Z</dcterms:created>
  <dcterms:modified xsi:type="dcterms:W3CDTF">2020-09-16T07:38:22Z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0x0101009371267CD676F244A51318530051B08F</vt:lpwstr>
  </property>
</Properties>
</file>